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3"/>
  </p:notesMasterIdLst>
  <p:handoutMasterIdLst>
    <p:handoutMasterId r:id="rId14"/>
  </p:handoutMasterIdLst>
  <p:sldIdLst>
    <p:sldId id="269" r:id="rId2"/>
    <p:sldId id="259" r:id="rId3"/>
    <p:sldId id="260" r:id="rId4"/>
    <p:sldId id="261" r:id="rId5"/>
    <p:sldId id="262" r:id="rId6"/>
    <p:sldId id="270" r:id="rId7"/>
    <p:sldId id="263" r:id="rId8"/>
    <p:sldId id="264" r:id="rId9"/>
    <p:sldId id="265" r:id="rId10"/>
    <p:sldId id="266" r:id="rId11"/>
    <p:sldId id="268" r:id="rId1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9046"/>
    <a:srgbClr val="CA9046"/>
    <a:srgbClr val="C290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45"/>
    <p:restoredTop sz="94607"/>
  </p:normalViewPr>
  <p:slideViewPr>
    <p:cSldViewPr snapToGrid="0" snapToObjects="1">
      <p:cViewPr varScale="1">
        <p:scale>
          <a:sx n="84" d="100"/>
          <a:sy n="84" d="100"/>
        </p:scale>
        <p:origin x="3544" y="200"/>
      </p:cViewPr>
      <p:guideLst/>
    </p:cSldViewPr>
  </p:slideViewPr>
  <p:notesTextViewPr>
    <p:cViewPr>
      <p:scale>
        <a:sx n="1" d="1"/>
        <a:sy n="1" d="1"/>
      </p:scale>
      <p:origin x="0" y="0"/>
    </p:cViewPr>
  </p:notesTextViewPr>
  <p:notesViewPr>
    <p:cSldViewPr snapToGrid="0" snapToObjects="1">
      <p:cViewPr varScale="1">
        <p:scale>
          <a:sx n="169" d="100"/>
          <a:sy n="169" d="100"/>
        </p:scale>
        <p:origin x="332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C5C93E-45C8-A642-9E21-61554D1D923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879F1A1-470B-AC44-806E-2DCCFDAFE59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019507-8D3F-404F-B468-A57162D0DF30}" type="datetimeFigureOut">
              <a:rPr lang="en-US" smtClean="0"/>
              <a:t>3/31/25</a:t>
            </a:fld>
            <a:endParaRPr lang="en-US"/>
          </a:p>
        </p:txBody>
      </p:sp>
      <p:sp>
        <p:nvSpPr>
          <p:cNvPr id="4" name="Footer Placeholder 3">
            <a:extLst>
              <a:ext uri="{FF2B5EF4-FFF2-40B4-BE49-F238E27FC236}">
                <a16:creationId xmlns:a16="http://schemas.microsoft.com/office/drawing/2014/main" id="{49ED68B1-1B9F-FF4F-966B-415547D3C3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88CFCB9-E0A4-F24C-AD6C-4E8C2C7F4A2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A438697-6063-2743-B0B1-03505EADA042}" type="slidenum">
              <a:rPr lang="en-US" smtClean="0"/>
              <a:t>‹#›</a:t>
            </a:fld>
            <a:endParaRPr lang="en-US"/>
          </a:p>
        </p:txBody>
      </p:sp>
    </p:spTree>
    <p:extLst>
      <p:ext uri="{BB962C8B-B14F-4D97-AF65-F5344CB8AC3E}">
        <p14:creationId xmlns:p14="http://schemas.microsoft.com/office/powerpoint/2010/main" val="33366987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B1BD43-90B0-9F4B-A950-0813019B1532}" type="datetimeFigureOut">
              <a:rPr lang="en-US" smtClean="0"/>
              <a:t>3/31/25</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8F9A22-C8B5-6541-9934-5313CB7EA4BF}" type="slidenum">
              <a:rPr lang="en-US" smtClean="0"/>
              <a:t>‹#›</a:t>
            </a:fld>
            <a:endParaRPr lang="en-US"/>
          </a:p>
        </p:txBody>
      </p:sp>
    </p:spTree>
    <p:extLst>
      <p:ext uri="{BB962C8B-B14F-4D97-AF65-F5344CB8AC3E}">
        <p14:creationId xmlns:p14="http://schemas.microsoft.com/office/powerpoint/2010/main" val="478923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8F9A22-C8B5-6541-9934-5313CB7EA4BF}" type="slidenum">
              <a:rPr lang="en-US" smtClean="0"/>
              <a:t>5</a:t>
            </a:fld>
            <a:endParaRPr lang="en-US"/>
          </a:p>
        </p:txBody>
      </p:sp>
    </p:spTree>
    <p:extLst>
      <p:ext uri="{BB962C8B-B14F-4D97-AF65-F5344CB8AC3E}">
        <p14:creationId xmlns:p14="http://schemas.microsoft.com/office/powerpoint/2010/main" val="2038007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8F9A22-C8B5-6541-9934-5313CB7EA4BF}" type="slidenum">
              <a:rPr lang="en-US" smtClean="0"/>
              <a:t>6</a:t>
            </a:fld>
            <a:endParaRPr lang="en-US"/>
          </a:p>
        </p:txBody>
      </p:sp>
    </p:spTree>
    <p:extLst>
      <p:ext uri="{BB962C8B-B14F-4D97-AF65-F5344CB8AC3E}">
        <p14:creationId xmlns:p14="http://schemas.microsoft.com/office/powerpoint/2010/main" val="2838070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8F9A22-C8B5-6541-9934-5313CB7EA4BF}" type="slidenum">
              <a:rPr lang="en-US" smtClean="0"/>
              <a:t>10</a:t>
            </a:fld>
            <a:endParaRPr lang="en-US"/>
          </a:p>
        </p:txBody>
      </p:sp>
    </p:spTree>
    <p:extLst>
      <p:ext uri="{BB962C8B-B14F-4D97-AF65-F5344CB8AC3E}">
        <p14:creationId xmlns:p14="http://schemas.microsoft.com/office/powerpoint/2010/main" val="157878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34A44B2-A3D7-2A46-8ADC-2FC580FEAF98}" type="datetimeFigureOut">
              <a:rPr lang="en-US" smtClean="0"/>
              <a:t>3/31/25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DA51F-2F31-BE4E-A781-3197E3DC0593}" type="slidenum">
              <a:rPr lang="en-US" smtClean="0"/>
              <a:t>‹#›</a:t>
            </a:fld>
            <a:endParaRPr lang="en-US"/>
          </a:p>
        </p:txBody>
      </p:sp>
    </p:spTree>
    <p:extLst>
      <p:ext uri="{BB962C8B-B14F-4D97-AF65-F5344CB8AC3E}">
        <p14:creationId xmlns:p14="http://schemas.microsoft.com/office/powerpoint/2010/main" val="3335271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4A44B2-A3D7-2A46-8ADC-2FC580FEAF98}" type="datetimeFigureOut">
              <a:rPr lang="en-US" smtClean="0"/>
              <a:t>3/31/25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DA51F-2F31-BE4E-A781-3197E3DC0593}" type="slidenum">
              <a:rPr lang="en-US" smtClean="0"/>
              <a:t>‹#›</a:t>
            </a:fld>
            <a:endParaRPr lang="en-US"/>
          </a:p>
        </p:txBody>
      </p:sp>
    </p:spTree>
    <p:extLst>
      <p:ext uri="{BB962C8B-B14F-4D97-AF65-F5344CB8AC3E}">
        <p14:creationId xmlns:p14="http://schemas.microsoft.com/office/powerpoint/2010/main" val="3940687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4A44B2-A3D7-2A46-8ADC-2FC580FEAF98}" type="datetimeFigureOut">
              <a:rPr lang="en-US" smtClean="0"/>
              <a:t>3/31/25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DA51F-2F31-BE4E-A781-3197E3DC0593}" type="slidenum">
              <a:rPr lang="en-US" smtClean="0"/>
              <a:t>‹#›</a:t>
            </a:fld>
            <a:endParaRPr lang="en-US"/>
          </a:p>
        </p:txBody>
      </p:sp>
    </p:spTree>
    <p:extLst>
      <p:ext uri="{BB962C8B-B14F-4D97-AF65-F5344CB8AC3E}">
        <p14:creationId xmlns:p14="http://schemas.microsoft.com/office/powerpoint/2010/main" val="1044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4A44B2-A3D7-2A46-8ADC-2FC580FEAF98}" type="datetimeFigureOut">
              <a:rPr lang="en-US" smtClean="0"/>
              <a:t>3/31/25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DA51F-2F31-BE4E-A781-3197E3DC0593}" type="slidenum">
              <a:rPr lang="en-US" smtClean="0"/>
              <a:t>‹#›</a:t>
            </a:fld>
            <a:endParaRPr lang="en-US"/>
          </a:p>
        </p:txBody>
      </p:sp>
    </p:spTree>
    <p:extLst>
      <p:ext uri="{BB962C8B-B14F-4D97-AF65-F5344CB8AC3E}">
        <p14:creationId xmlns:p14="http://schemas.microsoft.com/office/powerpoint/2010/main" val="2732211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4A44B2-A3D7-2A46-8ADC-2FC580FEAF98}" type="datetimeFigureOut">
              <a:rPr lang="en-US" smtClean="0"/>
              <a:t>3/31/25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DA51F-2F31-BE4E-A781-3197E3DC0593}" type="slidenum">
              <a:rPr lang="en-US" smtClean="0"/>
              <a:t>‹#›</a:t>
            </a:fld>
            <a:endParaRPr lang="en-US"/>
          </a:p>
        </p:txBody>
      </p:sp>
    </p:spTree>
    <p:extLst>
      <p:ext uri="{BB962C8B-B14F-4D97-AF65-F5344CB8AC3E}">
        <p14:creationId xmlns:p14="http://schemas.microsoft.com/office/powerpoint/2010/main" val="2667626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4A44B2-A3D7-2A46-8ADC-2FC580FEAF98}" type="datetimeFigureOut">
              <a:rPr lang="en-US" smtClean="0"/>
              <a:t>3/31/25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DA51F-2F31-BE4E-A781-3197E3DC0593}" type="slidenum">
              <a:rPr lang="en-US" smtClean="0"/>
              <a:t>‹#›</a:t>
            </a:fld>
            <a:endParaRPr lang="en-US"/>
          </a:p>
        </p:txBody>
      </p:sp>
    </p:spTree>
    <p:extLst>
      <p:ext uri="{BB962C8B-B14F-4D97-AF65-F5344CB8AC3E}">
        <p14:creationId xmlns:p14="http://schemas.microsoft.com/office/powerpoint/2010/main" val="2371722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34A44B2-A3D7-2A46-8ADC-2FC580FEAF98}" type="datetimeFigureOut">
              <a:rPr lang="en-US" smtClean="0"/>
              <a:t>3/31/25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2DA51F-2F31-BE4E-A781-3197E3DC0593}" type="slidenum">
              <a:rPr lang="en-US" smtClean="0"/>
              <a:t>‹#›</a:t>
            </a:fld>
            <a:endParaRPr lang="en-US"/>
          </a:p>
        </p:txBody>
      </p:sp>
    </p:spTree>
    <p:extLst>
      <p:ext uri="{BB962C8B-B14F-4D97-AF65-F5344CB8AC3E}">
        <p14:creationId xmlns:p14="http://schemas.microsoft.com/office/powerpoint/2010/main" val="2038199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34A44B2-A3D7-2A46-8ADC-2FC580FEAF98}" type="datetimeFigureOut">
              <a:rPr lang="en-US" smtClean="0"/>
              <a:t>3/31/25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2DA51F-2F31-BE4E-A781-3197E3DC0593}" type="slidenum">
              <a:rPr lang="en-US" smtClean="0"/>
              <a:t>‹#›</a:t>
            </a:fld>
            <a:endParaRPr lang="en-US"/>
          </a:p>
        </p:txBody>
      </p:sp>
    </p:spTree>
    <p:extLst>
      <p:ext uri="{BB962C8B-B14F-4D97-AF65-F5344CB8AC3E}">
        <p14:creationId xmlns:p14="http://schemas.microsoft.com/office/powerpoint/2010/main" val="204358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8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B34A44B2-A3D7-2A46-8ADC-2FC580FEAF98}" type="datetimeFigureOut">
              <a:rPr lang="en-US" smtClean="0"/>
              <a:t>3/31/25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DA51F-2F31-BE4E-A781-3197E3DC0593}" type="slidenum">
              <a:rPr lang="en-US" smtClean="0"/>
              <a:t>‹#›</a:t>
            </a:fld>
            <a:endParaRPr lang="en-US"/>
          </a:p>
        </p:txBody>
      </p:sp>
    </p:spTree>
    <p:extLst>
      <p:ext uri="{BB962C8B-B14F-4D97-AF65-F5344CB8AC3E}">
        <p14:creationId xmlns:p14="http://schemas.microsoft.com/office/powerpoint/2010/main" val="1456487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B34A44B2-A3D7-2A46-8ADC-2FC580FEAF98}" type="datetimeFigureOut">
              <a:rPr lang="en-US" smtClean="0"/>
              <a:t>3/31/25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DA51F-2F31-BE4E-A781-3197E3DC0593}" type="slidenum">
              <a:rPr lang="en-US" smtClean="0"/>
              <a:t>‹#›</a:t>
            </a:fld>
            <a:endParaRPr lang="en-US"/>
          </a:p>
        </p:txBody>
      </p:sp>
    </p:spTree>
    <p:extLst>
      <p:ext uri="{BB962C8B-B14F-4D97-AF65-F5344CB8AC3E}">
        <p14:creationId xmlns:p14="http://schemas.microsoft.com/office/powerpoint/2010/main" val="265409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B34A44B2-A3D7-2A46-8ADC-2FC580FEAF98}" type="datetimeFigureOut">
              <a:rPr lang="en-US" smtClean="0"/>
              <a:t>3/31/25</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752DA51F-2F31-BE4E-A781-3197E3DC0593}" type="slidenum">
              <a:rPr lang="en-US" smtClean="0"/>
              <a:t>‹#›</a:t>
            </a:fld>
            <a:endParaRPr lang="en-US"/>
          </a:p>
        </p:txBody>
      </p:sp>
    </p:spTree>
    <p:extLst>
      <p:ext uri="{BB962C8B-B14F-4D97-AF65-F5344CB8AC3E}">
        <p14:creationId xmlns:p14="http://schemas.microsoft.com/office/powerpoint/2010/main" val="40264830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mailto:mmcgill@sonomaraceway.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6556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CBFDAFF-7E96-204F-A1B8-C418616599E1}"/>
              </a:ext>
            </a:extLst>
          </p:cNvPr>
          <p:cNvSpPr txBox="1"/>
          <p:nvPr/>
        </p:nvSpPr>
        <p:spPr>
          <a:xfrm>
            <a:off x="999067" y="1738640"/>
            <a:ext cx="5943600" cy="6981270"/>
          </a:xfrm>
          <a:prstGeom prst="rect">
            <a:avLst/>
          </a:prstGeom>
          <a:noFill/>
        </p:spPr>
        <p:txBody>
          <a:bodyPr wrap="square" rtlCol="0">
            <a:spAutoFit/>
          </a:bodyPr>
          <a:lstStyle/>
          <a:p>
            <a:r>
              <a:rPr lang="en-US" sz="2400" b="1" dirty="0">
                <a:latin typeface="Industry Bold" pitchFamily="2" charset="77"/>
              </a:rPr>
              <a:t>GENERAL INFORMATION </a:t>
            </a:r>
            <a:r>
              <a:rPr lang="en-US" sz="1200" dirty="0">
                <a:latin typeface="Industry Book" pitchFamily="2" charset="77"/>
              </a:rPr>
              <a:t>(continued)</a:t>
            </a:r>
          </a:p>
          <a:p>
            <a:endParaRPr lang="en-US" b="1" dirty="0">
              <a:latin typeface="Industry Bold" pitchFamily="2" charset="77"/>
            </a:endParaRPr>
          </a:p>
          <a:p>
            <a:r>
              <a:rPr lang="en-US" b="1" dirty="0">
                <a:latin typeface="Industry Bold" pitchFamily="2" charset="77"/>
              </a:rPr>
              <a:t>RV SERVICES</a:t>
            </a:r>
          </a:p>
          <a:p>
            <a:pPr>
              <a:spcBef>
                <a:spcPts val="600"/>
              </a:spcBef>
            </a:pPr>
            <a:r>
              <a:rPr lang="en-US" sz="1400" dirty="0">
                <a:latin typeface="Graphik Regular" panose="020B0503030202060203" pitchFamily="34" charset="77"/>
              </a:rPr>
              <a:t>Sonoma Raceway has teamed up with United Site Services to provide RV pump-and-dumps and fresh water filling. Contact phone numbers will be available during RV check-in.</a:t>
            </a:r>
          </a:p>
          <a:p>
            <a:pPr>
              <a:spcBef>
                <a:spcPts val="600"/>
              </a:spcBef>
            </a:pPr>
            <a:endParaRPr lang="en-US" sz="1600" dirty="0">
              <a:latin typeface="Graphik Regular" panose="020B0503030202060203" pitchFamily="34" charset="77"/>
            </a:endParaRPr>
          </a:p>
          <a:p>
            <a:r>
              <a:rPr lang="en-US" b="1" dirty="0">
                <a:latin typeface="Industry Bold" pitchFamily="2" charset="77"/>
              </a:rPr>
              <a:t>SHOWERS</a:t>
            </a:r>
          </a:p>
          <a:p>
            <a:pPr>
              <a:spcBef>
                <a:spcPts val="600"/>
              </a:spcBef>
            </a:pPr>
            <a:r>
              <a:rPr lang="en-US" sz="1400" dirty="0">
                <a:latin typeface="Graphik Regular" panose="020B0503030202060203" pitchFamily="34" charset="77"/>
              </a:rPr>
              <a:t>Shower facilities will be open and portable restrooms will be available in all campgrounds. Shower facilities are located in 50 Acres and in RV Terrace Row A.</a:t>
            </a:r>
          </a:p>
          <a:p>
            <a:pPr>
              <a:spcBef>
                <a:spcPts val="600"/>
              </a:spcBef>
            </a:pPr>
            <a:endParaRPr lang="en-US" sz="1600" dirty="0">
              <a:latin typeface="Graphik Regular" panose="020B0503030202060203" pitchFamily="34" charset="77"/>
            </a:endParaRPr>
          </a:p>
          <a:p>
            <a:r>
              <a:rPr lang="en-US" sz="2400" b="1" dirty="0">
                <a:latin typeface="Industry Bold" pitchFamily="2" charset="77"/>
              </a:rPr>
              <a:t>EVENT POLICIES</a:t>
            </a:r>
          </a:p>
          <a:p>
            <a:r>
              <a:rPr lang="en-US" sz="1600" dirty="0"/>
              <a:t> </a:t>
            </a:r>
          </a:p>
          <a:p>
            <a:pPr lvl="0"/>
            <a:r>
              <a:rPr lang="en-US" b="1" dirty="0">
                <a:latin typeface="Industry Bold" pitchFamily="2" charset="77"/>
              </a:rPr>
              <a:t>BAGS &amp; BACKPACKS</a:t>
            </a:r>
          </a:p>
          <a:p>
            <a:pPr lvl="0"/>
            <a:endParaRPr lang="en-US" sz="600" b="1" dirty="0">
              <a:latin typeface="Industry Bold" pitchFamily="2" charset="77"/>
            </a:endParaRPr>
          </a:p>
          <a:p>
            <a:pPr>
              <a:spcBef>
                <a:spcPts val="1200"/>
              </a:spcBef>
              <a:spcAft>
                <a:spcPts val="1200"/>
              </a:spcAft>
            </a:pPr>
            <a:r>
              <a:rPr lang="en-US" sz="1400" dirty="0">
                <a:solidFill>
                  <a:srgbClr val="3C4043"/>
                </a:solidFill>
                <a:highlight>
                  <a:srgbClr val="FFFFFF"/>
                </a:highlight>
                <a:latin typeface="Roboto" panose="02000000000000000000" pitchFamily="2" charset="0"/>
                <a:ea typeface="Roboto" panose="02000000000000000000" pitchFamily="2" charset="0"/>
                <a:cs typeface="Roboto" panose="02000000000000000000" pitchFamily="2" charset="0"/>
              </a:rPr>
              <a:t>A maximum of two (2) bags per person are permitted through the ticket gates. Clear bags are recommended but not required. Fans are permitted to bring items in non-clear bags such as backpacks and tote bags as long as those bags are no larger than 18x18x14 inches. </a:t>
            </a:r>
          </a:p>
          <a:p>
            <a:pPr>
              <a:lnSpc>
                <a:spcPct val="115000"/>
              </a:lnSpc>
              <a:spcBef>
                <a:spcPts val="1200"/>
              </a:spcBef>
              <a:spcAft>
                <a:spcPts val="1200"/>
              </a:spcAft>
            </a:pPr>
            <a:r>
              <a:rPr lang="en-US" b="1" dirty="0">
                <a:latin typeface="Industry Bold" pitchFamily="2" charset="77"/>
              </a:rPr>
              <a:t>COOLERS</a:t>
            </a:r>
          </a:p>
          <a:p>
            <a:pPr>
              <a:lnSpc>
                <a:spcPct val="64000"/>
              </a:lnSpc>
              <a:spcBef>
                <a:spcPts val="300"/>
              </a:spcBef>
              <a:spcAft>
                <a:spcPts val="300"/>
              </a:spcAft>
            </a:pPr>
            <a:r>
              <a:rPr lang="en-US" sz="1400" dirty="0">
                <a:latin typeface=""/>
              </a:rPr>
              <a:t>Soft-sided coolers that do not exceed 14x14x14 inches are permitted.</a:t>
            </a:r>
          </a:p>
          <a:p>
            <a:pPr>
              <a:spcBef>
                <a:spcPts val="600"/>
              </a:spcBef>
            </a:pPr>
            <a:endParaRPr lang="en-US" sz="1600" dirty="0">
              <a:latin typeface="Graphik Regular" panose="020B0503030202060203" pitchFamily="34" charset="77"/>
            </a:endParaRPr>
          </a:p>
          <a:p>
            <a:r>
              <a:rPr lang="en-US" dirty="0"/>
              <a:t> </a:t>
            </a:r>
          </a:p>
        </p:txBody>
      </p:sp>
    </p:spTree>
    <p:extLst>
      <p:ext uri="{BB962C8B-B14F-4D97-AF65-F5344CB8AC3E}">
        <p14:creationId xmlns:p14="http://schemas.microsoft.com/office/powerpoint/2010/main" val="2004284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CBFDAFF-7E96-204F-A1B8-C418616599E1}"/>
              </a:ext>
            </a:extLst>
          </p:cNvPr>
          <p:cNvSpPr txBox="1"/>
          <p:nvPr/>
        </p:nvSpPr>
        <p:spPr>
          <a:xfrm>
            <a:off x="1011424" y="1460379"/>
            <a:ext cx="5943600" cy="7335341"/>
          </a:xfrm>
          <a:prstGeom prst="rect">
            <a:avLst/>
          </a:prstGeom>
          <a:noFill/>
        </p:spPr>
        <p:txBody>
          <a:bodyPr wrap="square" rtlCol="0">
            <a:spAutoFit/>
          </a:bodyPr>
          <a:lstStyle/>
          <a:p>
            <a:r>
              <a:rPr lang="en-US" sz="2400" b="1" dirty="0">
                <a:latin typeface="Industry Bold" pitchFamily="2" charset="77"/>
              </a:rPr>
              <a:t>EVENT POLICIES </a:t>
            </a:r>
            <a:r>
              <a:rPr lang="en-US" sz="1200" dirty="0">
                <a:latin typeface="Industry Book" pitchFamily="2" charset="77"/>
              </a:rPr>
              <a:t>(continued)</a:t>
            </a:r>
            <a:endParaRPr lang="en-US" sz="1200" b="1" dirty="0">
              <a:latin typeface="Industry Bold" pitchFamily="2" charset="77"/>
            </a:endParaRPr>
          </a:p>
          <a:p>
            <a:endParaRPr lang="en-US" sz="1100" b="1" dirty="0">
              <a:latin typeface="Industry Bold" pitchFamily="2" charset="77"/>
            </a:endParaRPr>
          </a:p>
          <a:p>
            <a:r>
              <a:rPr lang="en-US" b="1" dirty="0">
                <a:latin typeface="Industry Bold" pitchFamily="2" charset="77"/>
              </a:rPr>
              <a:t>PROHIBITED ITEMS</a:t>
            </a:r>
          </a:p>
          <a:p>
            <a:pPr>
              <a:spcBef>
                <a:spcPts val="1400"/>
              </a:spcBef>
            </a:pPr>
            <a:r>
              <a:rPr lang="en-US" sz="1400" dirty="0">
                <a:latin typeface="Graphik Regular" panose="020B0503030202060203" pitchFamily="34" charset="77"/>
              </a:rPr>
              <a:t>Existing Raceway Policies will continue to be enforced. The following items are </a:t>
            </a:r>
            <a:r>
              <a:rPr lang="en-US" sz="1400" dirty="0">
                <a:latin typeface="Graphik Medium" panose="020B0503030202060203" pitchFamily="34" charset="77"/>
              </a:rPr>
              <a:t>NOT</a:t>
            </a:r>
            <a:r>
              <a:rPr lang="en-US" sz="1400" dirty="0">
                <a:latin typeface="Graphik Regular" panose="020B0503030202060203" pitchFamily="34" charset="77"/>
              </a:rPr>
              <a:t> allowed at the raceway:</a:t>
            </a:r>
          </a:p>
          <a:p>
            <a:endParaRPr lang="en-US" sz="1600" dirty="0">
              <a:latin typeface="Graphik Regular" panose="020B0503030202060203" pitchFamily="34" charset="77"/>
            </a:endParaRPr>
          </a:p>
          <a:p>
            <a:pPr marL="628650" lvl="1" indent="-80010">
              <a:spcBef>
                <a:spcPts val="100"/>
              </a:spcBef>
              <a:buFont typeface="Arial" panose="020B0604020202020204" pitchFamily="34" charset="0"/>
              <a:buChar char="•"/>
            </a:pPr>
            <a:r>
              <a:rPr lang="en-US" sz="1100" dirty="0">
                <a:latin typeface="Graphik Regular" panose="020B0503030202060203" pitchFamily="34" charset="77"/>
              </a:rPr>
              <a:t>Aerosol cans </a:t>
            </a:r>
            <a:r>
              <a:rPr lang="en-US" sz="1100" i="1" dirty="0">
                <a:latin typeface="Graphik Regular" panose="020B0503030202060203" pitchFamily="34" charset="77"/>
              </a:rPr>
              <a:t>(with the exception of sunscreen, sun block, hand sanitizer, and bug spray) </a:t>
            </a:r>
          </a:p>
          <a:p>
            <a:pPr marL="628650" lvl="1" indent="-80010">
              <a:spcBef>
                <a:spcPts val="100"/>
              </a:spcBef>
              <a:buFont typeface="Arial" panose="020B0604020202020204" pitchFamily="34" charset="0"/>
              <a:buChar char="•"/>
            </a:pPr>
            <a:r>
              <a:rPr lang="en-US" sz="1100" dirty="0">
                <a:latin typeface="Graphik Regular" panose="020B0503030202060203" pitchFamily="34" charset="77"/>
              </a:rPr>
              <a:t>Alcoholic beverages</a:t>
            </a:r>
          </a:p>
          <a:p>
            <a:pPr marL="628650" lvl="1" indent="-80010">
              <a:spcBef>
                <a:spcPts val="100"/>
              </a:spcBef>
              <a:buFont typeface="Arial" panose="020B0604020202020204" pitchFamily="34" charset="0"/>
              <a:buChar char="•"/>
            </a:pPr>
            <a:r>
              <a:rPr lang="en-US" sz="1100" dirty="0">
                <a:latin typeface="Graphik Regular" panose="020B0503030202060203" pitchFamily="34" charset="77"/>
              </a:rPr>
              <a:t>Bottles/glass containers</a:t>
            </a:r>
          </a:p>
          <a:p>
            <a:pPr marL="628650" lvl="1" indent="-80010">
              <a:spcBef>
                <a:spcPts val="100"/>
              </a:spcBef>
              <a:buFont typeface="Arial" panose="020B0604020202020204" pitchFamily="34" charset="0"/>
              <a:buChar char="•"/>
            </a:pPr>
            <a:r>
              <a:rPr lang="en-US" sz="1100" dirty="0">
                <a:latin typeface="Graphik Regular" panose="020B0503030202060203" pitchFamily="34" charset="77"/>
              </a:rPr>
              <a:t>Cans</a:t>
            </a:r>
          </a:p>
          <a:p>
            <a:pPr marL="628650" lvl="1" indent="-80010">
              <a:spcBef>
                <a:spcPts val="100"/>
              </a:spcBef>
              <a:buFont typeface="Arial" panose="020B0604020202020204" pitchFamily="34" charset="0"/>
              <a:buChar char="•"/>
            </a:pPr>
            <a:r>
              <a:rPr lang="en-US" sz="1100" dirty="0">
                <a:latin typeface="Graphik Regular" panose="020B0503030202060203" pitchFamily="34" charset="77"/>
              </a:rPr>
              <a:t>Displays of the confederate flag</a:t>
            </a:r>
          </a:p>
          <a:p>
            <a:pPr marL="628650" lvl="1" indent="-80010">
              <a:spcBef>
                <a:spcPts val="100"/>
              </a:spcBef>
              <a:buFont typeface="Arial" panose="020B0604020202020204" pitchFamily="34" charset="0"/>
              <a:buChar char="•"/>
            </a:pPr>
            <a:r>
              <a:rPr lang="en-US" sz="1100" dirty="0">
                <a:latin typeface="Graphik Regular" panose="020B0503030202060203" pitchFamily="34" charset="77"/>
              </a:rPr>
              <a:t>Drones</a:t>
            </a:r>
          </a:p>
          <a:p>
            <a:pPr marL="628650" lvl="1" indent="-80010">
              <a:spcBef>
                <a:spcPts val="100"/>
              </a:spcBef>
              <a:buFont typeface="Arial" panose="020B0604020202020204" pitchFamily="34" charset="0"/>
              <a:buChar char="•"/>
            </a:pPr>
            <a:r>
              <a:rPr lang="en-US" sz="1100" dirty="0">
                <a:latin typeface="Graphik Regular" panose="020B0503030202060203" pitchFamily="34" charset="77"/>
              </a:rPr>
              <a:t>Dry ice</a:t>
            </a:r>
          </a:p>
          <a:p>
            <a:pPr marL="628650" lvl="1" indent="-80010">
              <a:spcBef>
                <a:spcPts val="100"/>
              </a:spcBef>
              <a:buFont typeface="Arial" panose="020B0604020202020204" pitchFamily="34" charset="0"/>
              <a:buChar char="•"/>
            </a:pPr>
            <a:r>
              <a:rPr lang="en-US" sz="1100" dirty="0">
                <a:latin typeface="Graphik Regular" panose="020B0503030202060203" pitchFamily="34" charset="77"/>
              </a:rPr>
              <a:t>Foam or hard-sided coolers regardless of size</a:t>
            </a:r>
          </a:p>
          <a:p>
            <a:pPr marL="628650" lvl="1" indent="-80010">
              <a:spcBef>
                <a:spcPts val="100"/>
              </a:spcBef>
              <a:buFont typeface="Arial" panose="020B0604020202020204" pitchFamily="34" charset="0"/>
              <a:buChar char="•"/>
            </a:pPr>
            <a:r>
              <a:rPr lang="en-US" sz="1100" dirty="0">
                <a:latin typeface="Graphik Regular" panose="020B0503030202060203" pitchFamily="34" charset="77"/>
              </a:rPr>
              <a:t>Fireworks/sky lanterns</a:t>
            </a:r>
          </a:p>
          <a:p>
            <a:pPr marL="628650" lvl="1" indent="-80010">
              <a:spcBef>
                <a:spcPts val="100"/>
              </a:spcBef>
              <a:buFont typeface="Arial" panose="020B0604020202020204" pitchFamily="34" charset="0"/>
              <a:buChar char="•"/>
            </a:pPr>
            <a:r>
              <a:rPr lang="en-US" sz="1100" dirty="0">
                <a:latin typeface="Graphik Regular" panose="020B0503030202060203" pitchFamily="34" charset="77"/>
              </a:rPr>
              <a:t>Frisbees, balloons or any other projectile</a:t>
            </a:r>
          </a:p>
          <a:p>
            <a:pPr marL="628650" lvl="1" indent="-80010">
              <a:spcBef>
                <a:spcPts val="100"/>
              </a:spcBef>
              <a:buFont typeface="Arial" panose="020B0604020202020204" pitchFamily="34" charset="0"/>
              <a:buChar char="•"/>
            </a:pPr>
            <a:r>
              <a:rPr lang="en-US" sz="1100" dirty="0">
                <a:latin typeface="Graphik Regular" panose="020B0503030202060203" pitchFamily="34" charset="77"/>
              </a:rPr>
              <a:t>Inline skates/skateboards/bicycles/hover boards</a:t>
            </a:r>
          </a:p>
          <a:p>
            <a:pPr marL="628650" lvl="1" indent="-80010">
              <a:spcBef>
                <a:spcPts val="100"/>
              </a:spcBef>
              <a:buFont typeface="Arial" panose="020B0604020202020204" pitchFamily="34" charset="0"/>
              <a:buChar char="•"/>
            </a:pPr>
            <a:r>
              <a:rPr lang="en-US" sz="1100" dirty="0">
                <a:latin typeface="Graphik Regular" panose="020B0503030202060203" pitchFamily="34" charset="77"/>
              </a:rPr>
              <a:t>Laser pointers, noise makers and air horns</a:t>
            </a:r>
          </a:p>
          <a:p>
            <a:pPr marL="628650" lvl="1" indent="-80010">
              <a:spcBef>
                <a:spcPts val="100"/>
              </a:spcBef>
              <a:buFont typeface="Arial" panose="020B0604020202020204" pitchFamily="34" charset="0"/>
              <a:buChar char="•"/>
            </a:pPr>
            <a:r>
              <a:rPr lang="en-US" sz="1100" dirty="0">
                <a:latin typeface="Graphik Regular" panose="020B0503030202060203" pitchFamily="34" charset="77"/>
              </a:rPr>
              <a:t>Lawn chairs and stadium-style seats with legs </a:t>
            </a:r>
            <a:r>
              <a:rPr lang="en-US" sz="1100" i="1" dirty="0">
                <a:latin typeface="Graphik Regular" panose="020B0503030202060203" pitchFamily="34" charset="77"/>
              </a:rPr>
              <a:t>(all cushions must sit flat against your seat)</a:t>
            </a:r>
          </a:p>
          <a:p>
            <a:pPr marL="628650" lvl="1" indent="-80010">
              <a:spcBef>
                <a:spcPts val="100"/>
              </a:spcBef>
              <a:buFont typeface="Arial" panose="020B0604020202020204" pitchFamily="34" charset="0"/>
              <a:buChar char="•"/>
            </a:pPr>
            <a:r>
              <a:rPr lang="en-US" sz="1100" dirty="0">
                <a:latin typeface="Graphik Regular" panose="020B0503030202060203" pitchFamily="34" charset="77"/>
              </a:rPr>
              <a:t>Selfie sticks</a:t>
            </a:r>
          </a:p>
          <a:p>
            <a:pPr marL="628650" lvl="1" indent="-80010">
              <a:spcBef>
                <a:spcPts val="100"/>
              </a:spcBef>
              <a:buFont typeface="Arial" panose="020B0604020202020204" pitchFamily="34" charset="0"/>
              <a:buChar char="•"/>
            </a:pPr>
            <a:r>
              <a:rPr lang="en-US" sz="1100" dirty="0">
                <a:latin typeface="Graphik Regular" panose="020B0503030202060203" pitchFamily="34" charset="77"/>
              </a:rPr>
              <a:t>Tripods or monopods that are either solid or collapsible</a:t>
            </a:r>
          </a:p>
          <a:p>
            <a:pPr marL="628650" lvl="1" indent="-80010">
              <a:spcBef>
                <a:spcPts val="100"/>
              </a:spcBef>
              <a:buFont typeface="Arial" panose="020B0604020202020204" pitchFamily="34" charset="0"/>
              <a:buChar char="•"/>
            </a:pPr>
            <a:r>
              <a:rPr lang="en-US" sz="1100" dirty="0">
                <a:latin typeface="Graphik Regular" panose="020B0503030202060203" pitchFamily="34" charset="77"/>
              </a:rPr>
              <a:t>Umbrellas in seating areas</a:t>
            </a:r>
          </a:p>
          <a:p>
            <a:pPr marL="628650" lvl="1" indent="-80010">
              <a:spcBef>
                <a:spcPts val="100"/>
              </a:spcBef>
              <a:buFont typeface="Arial" panose="020B0604020202020204" pitchFamily="34" charset="0"/>
              <a:buChar char="•"/>
            </a:pPr>
            <a:r>
              <a:rPr lang="en-US" sz="1100" dirty="0">
                <a:latin typeface="Graphik Regular" panose="020B0503030202060203" pitchFamily="34" charset="77"/>
              </a:rPr>
              <a:t>Wagons</a:t>
            </a:r>
          </a:p>
          <a:p>
            <a:pPr marL="628650" lvl="1" indent="-80010">
              <a:spcBef>
                <a:spcPts val="100"/>
              </a:spcBef>
              <a:buFont typeface="Arial" panose="020B0604020202020204" pitchFamily="34" charset="0"/>
              <a:buChar char="•"/>
            </a:pPr>
            <a:r>
              <a:rPr lang="en-US" sz="1100" dirty="0">
                <a:latin typeface="Graphik Regular" panose="020B0503030202060203" pitchFamily="34" charset="77"/>
              </a:rPr>
              <a:t>Weapons, including but not limited to: guns, knives, stun guns, and pepper spray</a:t>
            </a:r>
          </a:p>
          <a:p>
            <a:br>
              <a:rPr lang="en-US" dirty="0">
                <a:latin typeface="Graphik Medium" panose="020B0503030202060203" pitchFamily="34" charset="77"/>
              </a:rPr>
            </a:br>
            <a:r>
              <a:rPr lang="en-US" sz="1400" dirty="0">
                <a:latin typeface="Graphik Medium" panose="020B0503030202060203" pitchFamily="34" charset="77"/>
              </a:rPr>
              <a:t>Note: </a:t>
            </a:r>
            <a:r>
              <a:rPr lang="en-US" sz="1400" i="1" dirty="0">
                <a:latin typeface="Graphik Regular" panose="020B0503030202060203" pitchFamily="34" charset="77"/>
              </a:rPr>
              <a:t>Any items which pose a safety hazard or can diminish the </a:t>
            </a:r>
            <a:br>
              <a:rPr lang="en-US" sz="1400" i="1" dirty="0">
                <a:latin typeface="Graphik Regular" panose="020B0503030202060203" pitchFamily="34" charset="77"/>
              </a:rPr>
            </a:br>
            <a:r>
              <a:rPr lang="en-US" sz="1400" i="1" dirty="0">
                <a:latin typeface="Graphik Regular" panose="020B0503030202060203" pitchFamily="34" charset="77"/>
              </a:rPr>
              <a:t>enjoyment of the event by other guests are prohibited.</a:t>
            </a:r>
            <a:endParaRPr lang="en-US" sz="1400" dirty="0">
              <a:latin typeface="Graphik Regular" panose="020B0503030202060203" pitchFamily="34" charset="77"/>
            </a:endParaRPr>
          </a:p>
          <a:p>
            <a:endParaRPr lang="en-US" sz="1400" dirty="0">
              <a:latin typeface="Graphik Regular" panose="020B0503030202060203" pitchFamily="34" charset="77"/>
            </a:endParaRPr>
          </a:p>
          <a:p>
            <a:r>
              <a:rPr lang="en-US" sz="1400" dirty="0">
                <a:latin typeface="Graphik Regular" panose="020B0503030202060203" pitchFamily="34" charset="77"/>
              </a:rPr>
              <a:t>All items and persons are subject to search and seizure. You can choose to take prohibited items back to your car or campground or surrender them to security.  Once an item is surrendered it cannot be reclaimed.</a:t>
            </a:r>
          </a:p>
        </p:txBody>
      </p:sp>
      <p:pic>
        <p:nvPicPr>
          <p:cNvPr id="5" name="Picture 4">
            <a:extLst>
              <a:ext uri="{FF2B5EF4-FFF2-40B4-BE49-F238E27FC236}">
                <a16:creationId xmlns:a16="http://schemas.microsoft.com/office/drawing/2014/main" id="{B1F2268F-D62F-534F-8E4E-5E197EB21F8D}"/>
              </a:ext>
            </a:extLst>
          </p:cNvPr>
          <p:cNvPicPr>
            <a:picLocks noChangeAspect="1"/>
          </p:cNvPicPr>
          <p:nvPr/>
        </p:nvPicPr>
        <p:blipFill>
          <a:blip r:embed="rId3"/>
          <a:stretch>
            <a:fillRect/>
          </a:stretch>
        </p:blipFill>
        <p:spPr>
          <a:xfrm>
            <a:off x="1727200" y="8935743"/>
            <a:ext cx="4318000" cy="584200"/>
          </a:xfrm>
          <a:prstGeom prst="rect">
            <a:avLst/>
          </a:prstGeom>
        </p:spPr>
      </p:pic>
    </p:spTree>
    <p:extLst>
      <p:ext uri="{BB962C8B-B14F-4D97-AF65-F5344CB8AC3E}">
        <p14:creationId xmlns:p14="http://schemas.microsoft.com/office/powerpoint/2010/main" val="4042681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580621-F10C-7740-AC60-D8CB59F8E46E}"/>
              </a:ext>
            </a:extLst>
          </p:cNvPr>
          <p:cNvSpPr txBox="1"/>
          <p:nvPr/>
        </p:nvSpPr>
        <p:spPr>
          <a:xfrm>
            <a:off x="1016000" y="1586240"/>
            <a:ext cx="5926667" cy="7755969"/>
          </a:xfrm>
          <a:prstGeom prst="rect">
            <a:avLst/>
          </a:prstGeom>
          <a:noFill/>
        </p:spPr>
        <p:txBody>
          <a:bodyPr wrap="square" rtlCol="0">
            <a:spAutoFit/>
          </a:bodyPr>
          <a:lstStyle/>
          <a:p>
            <a:r>
              <a:rPr lang="en-US" sz="2400" b="1" dirty="0">
                <a:latin typeface="Industry Bold" pitchFamily="2" charset="77"/>
              </a:rPr>
              <a:t>Welcome to NASCAR Weekend</a:t>
            </a:r>
          </a:p>
          <a:p>
            <a:r>
              <a:rPr lang="en-US" sz="2400" b="1" dirty="0">
                <a:latin typeface="Industry Bold" pitchFamily="2" charset="77"/>
              </a:rPr>
              <a:t>at Sonoma Raceway!</a:t>
            </a:r>
          </a:p>
          <a:p>
            <a:r>
              <a:rPr lang="en-US" sz="1600" dirty="0"/>
              <a:t> </a:t>
            </a:r>
          </a:p>
          <a:p>
            <a:r>
              <a:rPr lang="en-US" sz="1400" dirty="0">
                <a:latin typeface="Graphik Regular" panose="020B0503030202060203" pitchFamily="34" charset="77"/>
                <a:ea typeface="Arial" panose="020B0604020202020204" pitchFamily="34" charset="0"/>
              </a:rPr>
              <a:t>We are glad you are here and hope you enjoy the schedule of events planned during your visit. Please read the enclosed information very carefully to make your visit to Sonoma Raceway enjoyable and safe. The following rules will be strictly enforced by raceway security and the Sonoma County Sheriff’s Department.</a:t>
            </a:r>
          </a:p>
          <a:p>
            <a:endParaRPr lang="en-US" sz="1400" dirty="0">
              <a:latin typeface="Graphik Regular" panose="020B0503030202060203" pitchFamily="34" charset="77"/>
              <a:ea typeface="Arial" panose="020B0604020202020204" pitchFamily="34" charset="0"/>
            </a:endParaRPr>
          </a:p>
          <a:p>
            <a:r>
              <a:rPr lang="en-US" sz="1400" dirty="0">
                <a:latin typeface="Graphik Regular" panose="020B0503030202060203" pitchFamily="34" charset="77"/>
                <a:ea typeface="Arial" panose="020B0604020202020204" pitchFamily="34" charset="0"/>
              </a:rPr>
              <a:t>Sonoma Raceway owns and controls all rights to space locations for all events at the track. RV parking passes are temporary licenses for the space beginning July 10 at 10 AM to July 14 at Noon. The camping permit licenses the holder to park one (1) RV or truck/trailer plus one (1) vehicle in the assigned area for the event specified. All vehicles must fit within the 20' x 40' space and not block any fire lanes. All vehicles that do not fit within the space must be moved to overflow parking areas. Commercial activities of any kind are prohibited without prior written consent from Speedway Motorsports or Sonoma Raceway.</a:t>
            </a:r>
          </a:p>
          <a:p>
            <a:endParaRPr lang="en-US" sz="1400" dirty="0">
              <a:latin typeface="Graphik Regular" panose="020B0503030202060203" pitchFamily="34" charset="77"/>
              <a:ea typeface="Arial" panose="020B0604020202020204" pitchFamily="34" charset="0"/>
            </a:endParaRPr>
          </a:p>
          <a:p>
            <a:r>
              <a:rPr lang="en-US" sz="1400" dirty="0">
                <a:latin typeface="Graphik Regular" panose="020B0503030202060203" pitchFamily="34" charset="77"/>
                <a:ea typeface="Arial" panose="020B0604020202020204" pitchFamily="34" charset="0"/>
              </a:rPr>
              <a:t>Park at your own risk - Speedway Motorsports/Sonoma Raceway and their officers, agents, employees and affiliates are not liable for loss of any kind to the vehicle or other property of the permit holder. Acceptance of this permit constitutes acknowledgment by holder that he/she has read and consents to the terms herein.</a:t>
            </a:r>
          </a:p>
          <a:p>
            <a:endParaRPr lang="en-US" sz="1400" dirty="0">
              <a:latin typeface="Graphik Regular" panose="020B0503030202060203" pitchFamily="34" charset="77"/>
              <a:ea typeface="Arial" panose="020B0604020202020204" pitchFamily="34" charset="0"/>
            </a:endParaRPr>
          </a:p>
          <a:p>
            <a:r>
              <a:rPr lang="en-US" sz="1400" dirty="0">
                <a:latin typeface="Graphik Regular" panose="020B0503030202060203" pitchFamily="34" charset="77"/>
                <a:ea typeface="Arial" panose="020B0604020202020204" pitchFamily="34" charset="0"/>
              </a:rPr>
              <a:t>Any damage incurred to Sonoma Raceway property by individual RVs/Campers will be the responsibility of the ticket/account holders who may be billed for such damages.</a:t>
            </a:r>
          </a:p>
          <a:p>
            <a:endParaRPr lang="en-US" sz="1400" dirty="0">
              <a:latin typeface="Graphik Regular" panose="020B0503030202060203" pitchFamily="34" charset="77"/>
              <a:ea typeface="Arial" panose="020B0604020202020204" pitchFamily="34" charset="0"/>
            </a:endParaRPr>
          </a:p>
          <a:p>
            <a:r>
              <a:rPr lang="en-US" sz="1400" dirty="0">
                <a:latin typeface="Graphik Regular" panose="020B0503030202060203" pitchFamily="34" charset="77"/>
                <a:ea typeface="Arial" panose="020B0604020202020204" pitchFamily="34" charset="0"/>
              </a:rPr>
              <a:t>Sonoma Raceway will make every effort to ensure your campsite location is in the same space year after year. But, due to constant improvements throughout the property, there is no guarantee that your space will remain the same.</a:t>
            </a:r>
            <a:r>
              <a:rPr lang="en-US" sz="1400" dirty="0">
                <a:latin typeface="Graphik Regular" panose="020B0503030202060203" pitchFamily="34" charset="77"/>
              </a:rPr>
              <a:t> </a:t>
            </a:r>
          </a:p>
        </p:txBody>
      </p:sp>
    </p:spTree>
    <p:extLst>
      <p:ext uri="{BB962C8B-B14F-4D97-AF65-F5344CB8AC3E}">
        <p14:creationId xmlns:p14="http://schemas.microsoft.com/office/powerpoint/2010/main" val="3283347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580621-F10C-7740-AC60-D8CB59F8E46E}"/>
              </a:ext>
            </a:extLst>
          </p:cNvPr>
          <p:cNvSpPr txBox="1"/>
          <p:nvPr/>
        </p:nvSpPr>
        <p:spPr>
          <a:xfrm>
            <a:off x="999066" y="1967240"/>
            <a:ext cx="5969769" cy="6370975"/>
          </a:xfrm>
          <a:prstGeom prst="rect">
            <a:avLst/>
          </a:prstGeom>
          <a:noFill/>
        </p:spPr>
        <p:txBody>
          <a:bodyPr wrap="square" rtlCol="0">
            <a:spAutoFit/>
          </a:bodyPr>
          <a:lstStyle/>
          <a:p>
            <a:r>
              <a:rPr lang="en-US" sz="2400" b="1" dirty="0">
                <a:latin typeface="Industry Bold" pitchFamily="2" charset="77"/>
              </a:rPr>
              <a:t>ARRIVAL INFORMATION </a:t>
            </a:r>
          </a:p>
          <a:p>
            <a:pPr>
              <a:spcBef>
                <a:spcPts val="1200"/>
              </a:spcBef>
            </a:pPr>
            <a:r>
              <a:rPr lang="en-US" sz="1400" dirty="0">
                <a:latin typeface="Graphik Regular" panose="020B0503030202060203" pitchFamily="34" charset="77"/>
              </a:rPr>
              <a:t>Sonoma Raceway Campgrounds open at 10 a.m. on July 10. When you arrive at the raceway, everyone in the vehicle must have event weekend tickets to enter. Check-in times are as follows:</a:t>
            </a:r>
          </a:p>
          <a:p>
            <a:r>
              <a:rPr lang="en-US" sz="1400" dirty="0">
                <a:latin typeface="Graphik Regular" panose="020B0503030202060203" pitchFamily="34" charset="77"/>
              </a:rPr>
              <a:t> </a:t>
            </a:r>
          </a:p>
          <a:p>
            <a:pPr marL="742950" lvl="1" indent="-285750">
              <a:buFont typeface="Arial" panose="020B0604020202020204" pitchFamily="34" charset="0"/>
              <a:buChar char="•"/>
            </a:pPr>
            <a:r>
              <a:rPr lang="en-US" sz="1400" b="1" dirty="0">
                <a:latin typeface="Graphik Semibold" panose="020B0503030202060203" pitchFamily="34" charset="77"/>
              </a:rPr>
              <a:t>Thursday, July 10:    </a:t>
            </a:r>
            <a:r>
              <a:rPr lang="en-US" sz="1400" dirty="0">
                <a:latin typeface="Graphik Regular" panose="020B0503030202060203" pitchFamily="34" charset="77"/>
              </a:rPr>
              <a:t>10 AM to 10 PM</a:t>
            </a:r>
          </a:p>
          <a:p>
            <a:pPr marL="742950" lvl="1" indent="-285750">
              <a:buFont typeface="Arial" panose="020B0604020202020204" pitchFamily="34" charset="0"/>
              <a:buChar char="•"/>
            </a:pPr>
            <a:r>
              <a:rPr lang="en-US" sz="1400" b="1" dirty="0">
                <a:latin typeface="Graphik Semibold" panose="020B0503030202060203" pitchFamily="34" charset="77"/>
              </a:rPr>
              <a:t>Friday, July 11:           </a:t>
            </a:r>
            <a:r>
              <a:rPr lang="en-US" sz="1400" dirty="0">
                <a:latin typeface="Graphik Regular" panose="020B0503030202060203" pitchFamily="34" charset="77"/>
              </a:rPr>
              <a:t>8 AM to 10 PM</a:t>
            </a:r>
          </a:p>
          <a:p>
            <a:pPr marL="742950" lvl="1" indent="-285750">
              <a:buFont typeface="Arial" panose="020B0604020202020204" pitchFamily="34" charset="0"/>
              <a:buChar char="•"/>
            </a:pPr>
            <a:r>
              <a:rPr lang="en-US" sz="1400" b="1" dirty="0">
                <a:latin typeface="Graphik Semibold" panose="020B0503030202060203" pitchFamily="34" charset="77"/>
              </a:rPr>
              <a:t>Saturday, July 12:      </a:t>
            </a:r>
            <a:r>
              <a:rPr lang="en-US" sz="1400" dirty="0">
                <a:latin typeface="Graphik Regular" panose="020B0503030202060203" pitchFamily="34" charset="77"/>
              </a:rPr>
              <a:t>8 AM to 10 PM</a:t>
            </a:r>
          </a:p>
          <a:p>
            <a:r>
              <a:rPr lang="en-US" sz="1400" dirty="0">
                <a:latin typeface="Graphik Regular" panose="020B0503030202060203" pitchFamily="34" charset="77"/>
              </a:rPr>
              <a:t> </a:t>
            </a:r>
          </a:p>
          <a:p>
            <a:r>
              <a:rPr lang="en-US" sz="1400" dirty="0">
                <a:latin typeface="Graphik Regular" panose="020B0503030202060203" pitchFamily="34" charset="77"/>
                <a:ea typeface="Arial" panose="020B0604020202020204" pitchFamily="34" charset="0"/>
              </a:rPr>
              <a:t>For premium campgrounds (The Point, RV Terraces, Carousel, Turn 7, Turns 3/4, Turn 1, Cougar Mountain, Turn 8, The Chute), enter Gate 1.</a:t>
            </a:r>
          </a:p>
          <a:p>
            <a:endParaRPr lang="en-US" sz="1600" b="1" dirty="0">
              <a:latin typeface="Graphik Regular" panose="020B0503030202060203" pitchFamily="34" charset="77"/>
            </a:endParaRPr>
          </a:p>
          <a:p>
            <a:r>
              <a:rPr lang="en-US" b="1" dirty="0">
                <a:latin typeface="Industry Bold" pitchFamily="2" charset="77"/>
              </a:rPr>
              <a:t>CHECK-IN INFORMATION</a:t>
            </a:r>
          </a:p>
          <a:p>
            <a:pPr>
              <a:spcBef>
                <a:spcPts val="600"/>
              </a:spcBef>
            </a:pPr>
            <a:r>
              <a:rPr lang="en-US" sz="1400" dirty="0">
                <a:latin typeface="Graphik Regular" panose="020B0503030202060203" pitchFamily="34" charset="77"/>
              </a:rPr>
              <a:t>The 50 Acres Campground is not open for camping check-in 24 hours a day. You must arrive during the times listed above. If you arrive after 10 p.m., you will be asked to stage in the Gate 7 driveway until the following morning when the campgrounds reopen. For premium campgrounds (The Point, RV Terraces, Carousel, Turn 7, Turns 3/4, Turn 1, Cougar Mountain, Turn 8, The Chute), enter Gate 1.</a:t>
            </a:r>
          </a:p>
          <a:p>
            <a:r>
              <a:rPr lang="en-US" dirty="0"/>
              <a:t> </a:t>
            </a:r>
          </a:p>
          <a:p>
            <a:r>
              <a:rPr lang="en-US" b="1" dirty="0">
                <a:latin typeface="Industry Bold" pitchFamily="2" charset="77"/>
              </a:rPr>
              <a:t>ENTRY &amp; PRE-SCREENING</a:t>
            </a:r>
          </a:p>
          <a:p>
            <a:pPr>
              <a:spcBef>
                <a:spcPts val="600"/>
              </a:spcBef>
            </a:pPr>
            <a:r>
              <a:rPr lang="en-US" sz="1400" dirty="0">
                <a:latin typeface="Graphik Regular" panose="020B0503030202060203" pitchFamily="34" charset="77"/>
              </a:rPr>
              <a:t>During the camping check-in process, guests will be asked to stay in their vehicle for pre-screening. The pre-screening process includes a brief security search of your RV. Security will be looking for items that are not allowed in the campgrounds including, but not limited to, weapons, potato guns, fireworks and off-highway vehicles.</a:t>
            </a:r>
          </a:p>
        </p:txBody>
      </p:sp>
    </p:spTree>
    <p:extLst>
      <p:ext uri="{BB962C8B-B14F-4D97-AF65-F5344CB8AC3E}">
        <p14:creationId xmlns:p14="http://schemas.microsoft.com/office/powerpoint/2010/main" val="3104556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580621-F10C-7740-AC60-D8CB59F8E46E}"/>
              </a:ext>
            </a:extLst>
          </p:cNvPr>
          <p:cNvSpPr txBox="1"/>
          <p:nvPr/>
        </p:nvSpPr>
        <p:spPr>
          <a:xfrm>
            <a:off x="999066" y="1967240"/>
            <a:ext cx="5943601" cy="5724644"/>
          </a:xfrm>
          <a:prstGeom prst="rect">
            <a:avLst/>
          </a:prstGeom>
          <a:noFill/>
        </p:spPr>
        <p:txBody>
          <a:bodyPr wrap="square" rtlCol="0">
            <a:spAutoFit/>
          </a:bodyPr>
          <a:lstStyle/>
          <a:p>
            <a:pPr>
              <a:spcBef>
                <a:spcPts val="1200"/>
              </a:spcBef>
            </a:pPr>
            <a:r>
              <a:rPr lang="en-US" sz="2400" b="1" dirty="0">
                <a:latin typeface="Industry Bold" pitchFamily="2" charset="77"/>
              </a:rPr>
              <a:t>ARRIVAL INFORMATION </a:t>
            </a:r>
            <a:r>
              <a:rPr lang="en-US" sz="1200" dirty="0">
                <a:latin typeface="Industry Book" pitchFamily="2" charset="77"/>
              </a:rPr>
              <a:t>(continued)</a:t>
            </a:r>
            <a:r>
              <a:rPr lang="en-US" sz="1200" b="1" dirty="0">
                <a:latin typeface="Industry Bold" pitchFamily="2" charset="77"/>
              </a:rPr>
              <a:t> </a:t>
            </a:r>
          </a:p>
          <a:p>
            <a:pPr>
              <a:spcBef>
                <a:spcPts val="1200"/>
              </a:spcBef>
            </a:pPr>
            <a:r>
              <a:rPr lang="en-US" b="1" dirty="0">
                <a:latin typeface="Industry Bold" pitchFamily="2" charset="77"/>
              </a:rPr>
              <a:t>TICKETS</a:t>
            </a:r>
          </a:p>
          <a:p>
            <a:pPr>
              <a:spcBef>
                <a:spcPts val="600"/>
              </a:spcBef>
            </a:pPr>
            <a:r>
              <a:rPr lang="en-US" sz="1400" dirty="0">
                <a:latin typeface="Graphik Regular" panose="020B0503030202060203" pitchFamily="34" charset="77"/>
              </a:rPr>
              <a:t>Event weekend tickets are required to enter all campgrounds including the 50 Acres Campground.</a:t>
            </a:r>
          </a:p>
          <a:p>
            <a:endParaRPr lang="en-US" b="1" dirty="0">
              <a:latin typeface="Industry Bold" pitchFamily="2" charset="77"/>
            </a:endParaRPr>
          </a:p>
          <a:p>
            <a:r>
              <a:rPr lang="en-US" b="1" dirty="0">
                <a:latin typeface="Industry Bold" pitchFamily="2" charset="77"/>
              </a:rPr>
              <a:t>CAMPING PASSES</a:t>
            </a:r>
          </a:p>
          <a:p>
            <a:pPr>
              <a:spcBef>
                <a:spcPts val="600"/>
              </a:spcBef>
            </a:pPr>
            <a:r>
              <a:rPr lang="en-US" sz="1400" dirty="0">
                <a:latin typeface="Graphik Regular" panose="020B0503030202060203" pitchFamily="34" charset="77"/>
              </a:rPr>
              <a:t>Sonoma Raceway will issue digital camping passes which are accessible through Sonoma Raceway’s Mobile App, or alternatively from a Ticketmaster or Account Manager Account.</a:t>
            </a:r>
            <a:r>
              <a:rPr lang="en-US" sz="1400" dirty="0">
                <a:latin typeface="Graphik Regular" panose="020B0503030202060203" pitchFamily="34" charset="77"/>
                <a:ea typeface="Arial" panose="020B0604020202020204" pitchFamily="34" charset="0"/>
              </a:rPr>
              <a:t> Each camping pass allows one (1) RV or truck/trailer plus one (1) vehicle in the assigned area for the event specified. All vehicles must fit within the 20' x 40' space and not block any fire lanes. All vehicles that do not fit within the space must be moved to overflow parking areas. </a:t>
            </a:r>
            <a:r>
              <a:rPr lang="en-US" sz="1400" dirty="0">
                <a:latin typeface="Graphik Regular" panose="020B0503030202060203" pitchFamily="34" charset="77"/>
              </a:rPr>
              <a:t> </a:t>
            </a:r>
          </a:p>
          <a:p>
            <a:pPr>
              <a:spcBef>
                <a:spcPts val="600"/>
              </a:spcBef>
            </a:pPr>
            <a:endParaRPr lang="en-US" sz="1600" dirty="0">
              <a:latin typeface="Graphik Regular" panose="020B0503030202060203" pitchFamily="34" charset="77"/>
            </a:endParaRPr>
          </a:p>
          <a:p>
            <a:r>
              <a:rPr lang="en-US" b="1" dirty="0">
                <a:latin typeface="Industry Bold" pitchFamily="2" charset="77"/>
              </a:rPr>
              <a:t>ADDITIONAL VEHICLES</a:t>
            </a:r>
          </a:p>
          <a:p>
            <a:pPr>
              <a:spcBef>
                <a:spcPts val="600"/>
              </a:spcBef>
            </a:pPr>
            <a:r>
              <a:rPr lang="en-US" sz="1400" dirty="0">
                <a:latin typeface="Graphik Regular" panose="020B0503030202060203" pitchFamily="34" charset="77"/>
              </a:rPr>
              <a:t>There are a limited number of additional vehicle parking spaces in all campgrounds. You are not guaranteed an additional vehicle parking space. If you cannot fit your tow vehicle or passenger car in your camping space and all designated spaces are full, additional vehicle parking for trackside campers is located in Lot 4. For the 50 Acres Campground, additional vehicles may be parked in the open lot between tent camping and Row H.</a:t>
            </a:r>
            <a:endParaRPr lang="en-US" sz="1600" dirty="0">
              <a:latin typeface="Graphik Regular" panose="020B0503030202060203" pitchFamily="34" charset="77"/>
            </a:endParaRPr>
          </a:p>
        </p:txBody>
      </p:sp>
    </p:spTree>
    <p:extLst>
      <p:ext uri="{BB962C8B-B14F-4D97-AF65-F5344CB8AC3E}">
        <p14:creationId xmlns:p14="http://schemas.microsoft.com/office/powerpoint/2010/main" val="2474345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EB104A-7C24-B0F8-2398-BD02FDEFCF6E}"/>
              </a:ext>
            </a:extLst>
          </p:cNvPr>
          <p:cNvSpPr txBox="1"/>
          <p:nvPr/>
        </p:nvSpPr>
        <p:spPr>
          <a:xfrm>
            <a:off x="999067" y="1716754"/>
            <a:ext cx="6044284" cy="6624891"/>
          </a:xfrm>
          <a:prstGeom prst="rect">
            <a:avLst/>
          </a:prstGeom>
          <a:noFill/>
        </p:spPr>
        <p:txBody>
          <a:bodyPr wrap="square" rtlCol="0">
            <a:spAutoFit/>
          </a:bodyPr>
          <a:lstStyle/>
          <a:p>
            <a:r>
              <a:rPr lang="en-US" sz="2400" b="1" dirty="0">
                <a:latin typeface="Industry Bold" pitchFamily="2" charset="77"/>
              </a:rPr>
              <a:t>CAMPGROUND RULES &amp; REGULATIONS</a:t>
            </a:r>
          </a:p>
          <a:p>
            <a:endParaRPr lang="en-US" b="1" dirty="0">
              <a:latin typeface="Industry Bold" pitchFamily="2" charset="77"/>
            </a:endParaRPr>
          </a:p>
          <a:p>
            <a:r>
              <a:rPr lang="en-US" b="1" dirty="0">
                <a:latin typeface="Industry Bold" pitchFamily="2" charset="77"/>
              </a:rPr>
              <a:t>GOLF CARTS / OFF-HIGHWAY VEHICLES</a:t>
            </a:r>
            <a:br>
              <a:rPr lang="en-US" sz="800" b="1" dirty="0">
                <a:latin typeface="Industry Bold" pitchFamily="2" charset="77"/>
              </a:rPr>
            </a:br>
            <a:br>
              <a:rPr lang="en-US" sz="800" b="1" dirty="0">
                <a:latin typeface="Industry Bold" pitchFamily="2" charset="77"/>
              </a:rPr>
            </a:br>
            <a:r>
              <a:rPr lang="en-US" sz="1150" b="0" i="0" dirty="0">
                <a:effectLst/>
                <a:latin typeface="Graphik Regular" panose="020B0503030202060203" pitchFamily="34" charset="77"/>
              </a:rPr>
              <a:t>For the safety of all guests, golf carts, hover boards, quads, UTVs, side-by-sides, scooters, skateboards, </a:t>
            </a:r>
            <a:r>
              <a:rPr lang="en-US" sz="1150" b="0" i="0" dirty="0" err="1">
                <a:effectLst/>
                <a:latin typeface="Graphik Regular" panose="020B0503030202060203" pitchFamily="34" charset="77"/>
              </a:rPr>
              <a:t>Segways</a:t>
            </a:r>
            <a:r>
              <a:rPr lang="en-US" sz="1150" b="0" i="0" dirty="0">
                <a:effectLst/>
                <a:latin typeface="Graphik Regular" panose="020B0503030202060203" pitchFamily="34" charset="77"/>
              </a:rPr>
              <a:t>, dirt bikes, motorized furniture, or any other similar personal transportation devices are strictly prohibited on Sonoma Raceway property.</a:t>
            </a:r>
            <a:br>
              <a:rPr lang="en-US" sz="1150" b="0" i="0" dirty="0">
                <a:effectLst/>
                <a:latin typeface="Graphik Regular" panose="020B0503030202060203" pitchFamily="34" charset="77"/>
              </a:rPr>
            </a:br>
            <a:endParaRPr lang="en-US" sz="1150" b="0" i="0" dirty="0">
              <a:effectLst/>
              <a:latin typeface="Graphik Regular" panose="020B0503030202060203" pitchFamily="34" charset="77"/>
            </a:endParaRPr>
          </a:p>
          <a:p>
            <a:pPr marL="628650" lvl="1" indent="-171450">
              <a:buFont typeface="Arial" panose="020B0604020202020204" pitchFamily="34" charset="0"/>
              <a:buChar char="•"/>
            </a:pPr>
            <a:r>
              <a:rPr lang="en-US" sz="1150" b="0" i="0" dirty="0">
                <a:effectLst/>
                <a:latin typeface="Graphik Regular" panose="020B0503030202060203" pitchFamily="34" charset="77"/>
              </a:rPr>
              <a:t> Pedal-assist e-bikes are allowed in camping areas only (e-bikes must have pedal-assist capabilities, not pegs or foot rests). They may not be ridden to access seating areas or the Fan Zone. Pedal-assist e-bikes will not be allowed to cross Highway 121 from the 50 Acres Campground to the road course.</a:t>
            </a:r>
            <a:br>
              <a:rPr lang="en-US" sz="1150" b="0" i="0" dirty="0">
                <a:effectLst/>
                <a:latin typeface="Graphik Regular" panose="020B0503030202060203" pitchFamily="34" charset="77"/>
              </a:rPr>
            </a:br>
            <a:endParaRPr lang="en-US" sz="1150" b="0" i="0" dirty="0">
              <a:effectLst/>
              <a:latin typeface="Graphik Regular" panose="020B0503030202060203" pitchFamily="34" charset="77"/>
            </a:endParaRPr>
          </a:p>
          <a:p>
            <a:pPr marL="628650" lvl="1" indent="-171450">
              <a:buFont typeface="Arial" panose="020B0604020202020204" pitchFamily="34" charset="0"/>
              <a:buChar char="•"/>
            </a:pPr>
            <a:r>
              <a:rPr lang="en-US" sz="1150" b="0" i="0" dirty="0">
                <a:effectLst/>
                <a:latin typeface="Graphik Regular" panose="020B0503030202060203" pitchFamily="34" charset="77"/>
              </a:rPr>
              <a:t> Street legal, licensed motorcycles with off-road or dual-sport tires are </a:t>
            </a:r>
            <a:r>
              <a:rPr lang="en-US" sz="1150" b="1" i="0" dirty="0">
                <a:effectLst/>
                <a:latin typeface="Graphik Regular" panose="020B0503030202060203" pitchFamily="34" charset="77"/>
              </a:rPr>
              <a:t>not allowed</a:t>
            </a:r>
            <a:r>
              <a:rPr lang="en-US" sz="1150" b="0" i="0" dirty="0">
                <a:effectLst/>
                <a:latin typeface="Graphik Regular" panose="020B0503030202060203" pitchFamily="34" charset="77"/>
              </a:rPr>
              <a:t> on raceway property. Only licensed motorcycles with street-only tires are allowed.</a:t>
            </a:r>
          </a:p>
          <a:p>
            <a:pPr algn="l"/>
            <a:endParaRPr lang="en-US" sz="1150" b="0" i="0" dirty="0">
              <a:effectLst/>
              <a:latin typeface="Graphik Regular" panose="020B0503030202060203" pitchFamily="34" charset="77"/>
            </a:endParaRPr>
          </a:p>
          <a:p>
            <a:pPr algn="l"/>
            <a:r>
              <a:rPr lang="en-US" sz="1150" b="0" i="0" dirty="0">
                <a:effectLst/>
                <a:latin typeface="Graphik Regular" panose="020B0503030202060203" pitchFamily="34" charset="77"/>
              </a:rPr>
              <a:t>If any of these vehicles are brought to the raceway, you will be asked to impound the vehicle prior to parking in your camping space. Impound is located through Gate 6 in the 50 Acres Campground. If guests refuse to impound their vehicle, they will be turned away and not allowed to enter the facility.  Single-person electronic convenience vehicles, built specifically for guests with disabilities, are permitted. </a:t>
            </a:r>
            <a:br>
              <a:rPr lang="en-US" sz="1150" b="0" i="0" dirty="0">
                <a:effectLst/>
                <a:latin typeface="Graphik Regular" panose="020B0503030202060203" pitchFamily="34" charset="77"/>
              </a:rPr>
            </a:br>
            <a:br>
              <a:rPr lang="en-US" sz="1150" b="0" i="0" dirty="0">
                <a:effectLst/>
                <a:latin typeface="Graphik Regular" panose="020B0503030202060203" pitchFamily="34" charset="77"/>
              </a:rPr>
            </a:br>
            <a:r>
              <a:rPr lang="en-US" sz="1150" b="0" i="0" dirty="0">
                <a:effectLst/>
                <a:latin typeface="Graphik Regular" panose="020B0503030202060203" pitchFamily="34" charset="77"/>
              </a:rPr>
              <a:t>Impounded vehicles can be picked up Sunday after the race and on Monday morning.  Exact pick-up times will be provided when you arrive at the campground.  When picking up your impounded vehicle, you must arrive in your RV prepared to leave the campground.  You will not be allowed to return to your camping space.</a:t>
            </a:r>
            <a:br>
              <a:rPr lang="en-US" sz="1150" b="0" i="0" dirty="0">
                <a:effectLst/>
                <a:latin typeface="Graphik Regular" panose="020B0503030202060203" pitchFamily="34" charset="77"/>
              </a:rPr>
            </a:br>
            <a:br>
              <a:rPr lang="en-US" sz="1150" b="0" i="0" dirty="0">
                <a:effectLst/>
                <a:latin typeface="Graphik Regular" panose="020B0503030202060203" pitchFamily="34" charset="77"/>
              </a:rPr>
            </a:br>
            <a:r>
              <a:rPr lang="en-US" sz="1150" b="0" i="0" dirty="0">
                <a:effectLst/>
                <a:latin typeface="Graphik Regular" panose="020B0503030202060203" pitchFamily="34" charset="77"/>
              </a:rPr>
              <a:t>Off-road motorcycles with valid license plates will be impounded for the weekend.  These are motorcycles that are clearly built for off-road activities with off-road, knobby tires.  Only licensed motorcycles built to drive on the street, with street-only tires, can enter the raceway.  If you have questions on whether your motorcycle can enter, please contact Maurice McGill at </a:t>
            </a:r>
            <a:r>
              <a:rPr lang="en-US" sz="1150" b="0" i="0" u="sng" dirty="0" err="1">
                <a:solidFill>
                  <a:schemeClr val="accent1"/>
                </a:solidFill>
                <a:effectLst/>
                <a:latin typeface="Graphik Regular" panose="020B0503030202060203" pitchFamily="34" charset="77"/>
                <a:hlinkClick r:id="rId4">
                  <a:extLst>
                    <a:ext uri="{A12FA001-AC4F-418D-AE19-62706E023703}">
                      <ahyp:hlinkClr xmlns:ahyp="http://schemas.microsoft.com/office/drawing/2018/hyperlinkcolor" val="tx"/>
                    </a:ext>
                  </a:extLst>
                </a:hlinkClick>
              </a:rPr>
              <a:t>mmcgill@sonomaraceway.co</a:t>
            </a:r>
            <a:r>
              <a:rPr lang="en-US" sz="1150" b="0" i="0" u="sng" dirty="0" err="1">
                <a:solidFill>
                  <a:schemeClr val="accent1"/>
                </a:solidFill>
                <a:effectLst/>
                <a:latin typeface="Graphik Regular" panose="020B0503030202060203" pitchFamily="34" charset="77"/>
              </a:rPr>
              <a:t>m</a:t>
            </a:r>
            <a:r>
              <a:rPr lang="en-US" sz="1150" b="0" i="0" dirty="0">
                <a:effectLst/>
                <a:latin typeface="Graphik Regular" panose="020B0503030202060203" pitchFamily="34" charset="77"/>
              </a:rPr>
              <a:t>. </a:t>
            </a:r>
          </a:p>
        </p:txBody>
      </p:sp>
      <p:pic>
        <p:nvPicPr>
          <p:cNvPr id="4" name="Picture 3">
            <a:extLst>
              <a:ext uri="{FF2B5EF4-FFF2-40B4-BE49-F238E27FC236}">
                <a16:creationId xmlns:a16="http://schemas.microsoft.com/office/drawing/2014/main" id="{2ADADAA5-B8B4-6C93-D12E-30A821E23D97}"/>
              </a:ext>
            </a:extLst>
          </p:cNvPr>
          <p:cNvPicPr>
            <a:picLocks noChangeAspect="1"/>
          </p:cNvPicPr>
          <p:nvPr/>
        </p:nvPicPr>
        <p:blipFill>
          <a:blip r:embed="rId5"/>
          <a:stretch>
            <a:fillRect/>
          </a:stretch>
        </p:blipFill>
        <p:spPr>
          <a:xfrm>
            <a:off x="1076695" y="8731347"/>
            <a:ext cx="2944514" cy="748432"/>
          </a:xfrm>
          <a:prstGeom prst="rect">
            <a:avLst/>
          </a:prstGeom>
        </p:spPr>
      </p:pic>
      <p:pic>
        <p:nvPicPr>
          <p:cNvPr id="6" name="Picture 5">
            <a:extLst>
              <a:ext uri="{FF2B5EF4-FFF2-40B4-BE49-F238E27FC236}">
                <a16:creationId xmlns:a16="http://schemas.microsoft.com/office/drawing/2014/main" id="{41327394-2B3D-CF5C-4EB0-0171AA6D2E4F}"/>
              </a:ext>
            </a:extLst>
          </p:cNvPr>
          <p:cNvPicPr>
            <a:picLocks noChangeAspect="1"/>
          </p:cNvPicPr>
          <p:nvPr/>
        </p:nvPicPr>
        <p:blipFill>
          <a:blip r:embed="rId6"/>
          <a:stretch>
            <a:fillRect/>
          </a:stretch>
        </p:blipFill>
        <p:spPr>
          <a:xfrm>
            <a:off x="4098837" y="8731347"/>
            <a:ext cx="2944514" cy="748432"/>
          </a:xfrm>
          <a:prstGeom prst="rect">
            <a:avLst/>
          </a:prstGeom>
        </p:spPr>
      </p:pic>
    </p:spTree>
    <p:extLst>
      <p:ext uri="{BB962C8B-B14F-4D97-AF65-F5344CB8AC3E}">
        <p14:creationId xmlns:p14="http://schemas.microsoft.com/office/powerpoint/2010/main" val="2081660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6091FC-FA5E-354C-9C89-A2B22105AB0A}"/>
              </a:ext>
            </a:extLst>
          </p:cNvPr>
          <p:cNvSpPr txBox="1"/>
          <p:nvPr/>
        </p:nvSpPr>
        <p:spPr>
          <a:xfrm>
            <a:off x="999067" y="3365207"/>
            <a:ext cx="5943600" cy="2498120"/>
          </a:xfrm>
          <a:prstGeom prst="rect">
            <a:avLst/>
          </a:prstGeom>
          <a:noFill/>
        </p:spPr>
        <p:txBody>
          <a:bodyPr wrap="square" rtlCol="0">
            <a:spAutoFit/>
          </a:bodyPr>
          <a:lstStyle/>
          <a:p>
            <a:pPr marL="171450" lvl="0" indent="-171450">
              <a:spcBef>
                <a:spcPts val="200"/>
              </a:spcBef>
              <a:buClr>
                <a:srgbClr val="C00000"/>
              </a:buClr>
              <a:buFont typeface="Arial" panose="020B0604020202020204" pitchFamily="34" charset="0"/>
              <a:buChar char="•"/>
            </a:pPr>
            <a:r>
              <a:rPr lang="en-US" sz="1100" b="1" dirty="0">
                <a:latin typeface="Graphik Semibold" panose="020B0503030202060203" pitchFamily="34" charset="77"/>
              </a:rPr>
              <a:t>Charcoal</a:t>
            </a:r>
            <a:r>
              <a:rPr lang="en-US" sz="1100" dirty="0">
                <a:latin typeface="Graphik Regular" panose="020B0503030202060203" pitchFamily="34" charset="77"/>
              </a:rPr>
              <a:t> barbecues are not allowed at Sonoma Raceway. Gas grills using propane are permitted.</a:t>
            </a:r>
          </a:p>
          <a:p>
            <a:pPr marL="171450" lvl="0" indent="-171450">
              <a:spcBef>
                <a:spcPts val="200"/>
              </a:spcBef>
              <a:buClr>
                <a:srgbClr val="C00000"/>
              </a:buClr>
              <a:buFont typeface="Arial" panose="020B0604020202020204" pitchFamily="34" charset="0"/>
              <a:buChar char="•"/>
            </a:pPr>
            <a:r>
              <a:rPr lang="en-US" sz="1100" dirty="0">
                <a:latin typeface="Graphik Regular" panose="020B0503030202060203" pitchFamily="34" charset="77"/>
              </a:rPr>
              <a:t>Open-flame or open-pit campfires are prohibited.</a:t>
            </a:r>
          </a:p>
          <a:p>
            <a:pPr marL="171450" lvl="0" indent="-171450">
              <a:spcBef>
                <a:spcPts val="200"/>
              </a:spcBef>
              <a:buClr>
                <a:srgbClr val="C00000"/>
              </a:buClr>
              <a:buFont typeface="Arial" panose="020B0604020202020204" pitchFamily="34" charset="0"/>
              <a:buChar char="•"/>
            </a:pPr>
            <a:r>
              <a:rPr lang="en-US" sz="1100" dirty="0">
                <a:latin typeface="Graphik Regular" panose="020B0503030202060203" pitchFamily="34" charset="77"/>
              </a:rPr>
              <a:t>Camping is permitted in designated areas only.</a:t>
            </a:r>
          </a:p>
          <a:p>
            <a:pPr marL="171450" lvl="0" indent="-171450">
              <a:spcBef>
                <a:spcPts val="200"/>
              </a:spcBef>
              <a:buClr>
                <a:srgbClr val="C00000"/>
              </a:buClr>
              <a:buFont typeface="Arial" panose="020B0604020202020204" pitchFamily="34" charset="0"/>
              <a:buChar char="•"/>
            </a:pPr>
            <a:r>
              <a:rPr lang="en-US" sz="1100" dirty="0">
                <a:latin typeface="Graphik Regular" panose="020B0503030202060203" pitchFamily="34" charset="77"/>
              </a:rPr>
              <a:t>Keep fire lanes open at all times. Cars will be towed away if parked in fire lanes.</a:t>
            </a:r>
          </a:p>
          <a:p>
            <a:pPr marL="171450" lvl="0" indent="-171450">
              <a:spcBef>
                <a:spcPts val="200"/>
              </a:spcBef>
              <a:buClr>
                <a:srgbClr val="C00000"/>
              </a:buClr>
              <a:buFont typeface="Arial" panose="020B0604020202020204" pitchFamily="34" charset="0"/>
              <a:buChar char="•"/>
            </a:pPr>
            <a:r>
              <a:rPr lang="en-US" sz="1100" dirty="0">
                <a:latin typeface="Graphik Regular" panose="020B0503030202060203" pitchFamily="34" charset="77"/>
              </a:rPr>
              <a:t>Offensive signs, public drunkenness, and profanity will not be tolerated.</a:t>
            </a:r>
          </a:p>
          <a:p>
            <a:pPr marL="171450" lvl="0" indent="-171450">
              <a:spcBef>
                <a:spcPts val="200"/>
              </a:spcBef>
              <a:buClr>
                <a:srgbClr val="C00000"/>
              </a:buClr>
              <a:buFont typeface="Arial" panose="020B0604020202020204" pitchFamily="34" charset="0"/>
              <a:buChar char="•"/>
            </a:pPr>
            <a:r>
              <a:rPr lang="en-US" sz="1100" dirty="0">
                <a:latin typeface="Graphik Regular" panose="020B0503030202060203" pitchFamily="34" charset="77"/>
              </a:rPr>
              <a:t>The selling of unauthorized merchandise is prohibited.</a:t>
            </a:r>
          </a:p>
          <a:p>
            <a:pPr marL="171450" lvl="0" indent="-171450">
              <a:spcBef>
                <a:spcPts val="200"/>
              </a:spcBef>
              <a:buClr>
                <a:srgbClr val="C00000"/>
              </a:buClr>
              <a:buFont typeface="Arial" panose="020B0604020202020204" pitchFamily="34" charset="0"/>
              <a:buChar char="•"/>
            </a:pPr>
            <a:r>
              <a:rPr lang="en-US" sz="1100" dirty="0">
                <a:latin typeface="Graphik Regular" panose="020B0503030202060203" pitchFamily="34" charset="77"/>
              </a:rPr>
              <a:t>Alcohol is allowed in camping areas. However, alcohol may not be brought from campgrounds to seating or pit areas. </a:t>
            </a:r>
          </a:p>
          <a:p>
            <a:pPr marL="171450" lvl="0" indent="-171450">
              <a:spcBef>
                <a:spcPts val="200"/>
              </a:spcBef>
              <a:buClr>
                <a:srgbClr val="C00000"/>
              </a:buClr>
              <a:buFont typeface="Arial" panose="020B0604020202020204" pitchFamily="34" charset="0"/>
              <a:buChar char="•"/>
            </a:pPr>
            <a:r>
              <a:rPr lang="en-US" sz="1100" dirty="0">
                <a:latin typeface="Graphik Regular" panose="020B0503030202060203" pitchFamily="34" charset="77"/>
              </a:rPr>
              <a:t>Alcohol may not be sold or distributed to people other than those staying in your RV or camping area.</a:t>
            </a:r>
          </a:p>
          <a:p>
            <a:pPr marL="171450" lvl="0" indent="-171450">
              <a:spcBef>
                <a:spcPts val="200"/>
              </a:spcBef>
              <a:buClr>
                <a:srgbClr val="C00000"/>
              </a:buClr>
              <a:buFont typeface="Arial" panose="020B0604020202020204" pitchFamily="34" charset="0"/>
              <a:buChar char="•"/>
            </a:pPr>
            <a:r>
              <a:rPr lang="en-US" sz="1100" dirty="0">
                <a:latin typeface="Graphik Regular" panose="020B0503030202060203" pitchFamily="34" charset="77"/>
              </a:rPr>
              <a:t>No waste-water dumping is allowed. Those caught dumping are subject to fine, arrest, or immediate ejection from the raceway.</a:t>
            </a:r>
          </a:p>
        </p:txBody>
      </p:sp>
      <p:sp>
        <p:nvSpPr>
          <p:cNvPr id="4" name="TextBox 3">
            <a:extLst>
              <a:ext uri="{FF2B5EF4-FFF2-40B4-BE49-F238E27FC236}">
                <a16:creationId xmlns:a16="http://schemas.microsoft.com/office/drawing/2014/main" id="{3E50F596-5FE7-BF76-D9E0-5132406FD099}"/>
              </a:ext>
            </a:extLst>
          </p:cNvPr>
          <p:cNvSpPr txBox="1"/>
          <p:nvPr/>
        </p:nvSpPr>
        <p:spPr>
          <a:xfrm>
            <a:off x="999067" y="2642422"/>
            <a:ext cx="5943601" cy="646331"/>
          </a:xfrm>
          <a:prstGeom prst="rect">
            <a:avLst/>
          </a:prstGeom>
          <a:noFill/>
        </p:spPr>
        <p:txBody>
          <a:bodyPr wrap="square" rtlCol="0">
            <a:spAutoFit/>
          </a:bodyPr>
          <a:lstStyle/>
          <a:p>
            <a:pPr>
              <a:spcAft>
                <a:spcPts val="600"/>
              </a:spcAft>
            </a:pPr>
            <a:r>
              <a:rPr lang="en-US" b="1" dirty="0">
                <a:latin typeface="Industry Bold" pitchFamily="2" charset="77"/>
              </a:rPr>
              <a:t>ADDITIONAL CAMPGROUND POLICIES</a:t>
            </a:r>
          </a:p>
          <a:p>
            <a:pPr>
              <a:spcAft>
                <a:spcPts val="600"/>
              </a:spcAft>
            </a:pPr>
            <a:r>
              <a:rPr lang="en-US" sz="1300" dirty="0">
                <a:latin typeface="Graphik Regular" panose="020B0503030202060203" pitchFamily="34" charset="77"/>
              </a:rPr>
              <a:t>The following activities are not allowed on the raceway property:</a:t>
            </a:r>
          </a:p>
        </p:txBody>
      </p:sp>
      <p:sp>
        <p:nvSpPr>
          <p:cNvPr id="6" name="TextBox 5">
            <a:extLst>
              <a:ext uri="{FF2B5EF4-FFF2-40B4-BE49-F238E27FC236}">
                <a16:creationId xmlns:a16="http://schemas.microsoft.com/office/drawing/2014/main" id="{655E2A90-7920-46A9-2174-AE7877EBEF61}"/>
              </a:ext>
            </a:extLst>
          </p:cNvPr>
          <p:cNvSpPr txBox="1"/>
          <p:nvPr/>
        </p:nvSpPr>
        <p:spPr>
          <a:xfrm>
            <a:off x="999067" y="1989231"/>
            <a:ext cx="6044284" cy="646331"/>
          </a:xfrm>
          <a:prstGeom prst="rect">
            <a:avLst/>
          </a:prstGeom>
          <a:noFill/>
        </p:spPr>
        <p:txBody>
          <a:bodyPr wrap="square" rtlCol="0">
            <a:spAutoFit/>
          </a:bodyPr>
          <a:lstStyle/>
          <a:p>
            <a:r>
              <a:rPr lang="en-US" sz="2400" b="1" dirty="0">
                <a:latin typeface="Industry Bold" pitchFamily="2" charset="77"/>
              </a:rPr>
              <a:t>CAMPGROUND RULES &amp; REGULATIONS </a:t>
            </a:r>
            <a:r>
              <a:rPr lang="en-US" sz="1200" dirty="0">
                <a:latin typeface="Industry Book" pitchFamily="2" charset="77"/>
              </a:rPr>
              <a:t>(continued)</a:t>
            </a:r>
            <a:r>
              <a:rPr lang="en-US" sz="1200" b="1" dirty="0">
                <a:latin typeface="Industry Bold" pitchFamily="2" charset="77"/>
              </a:rPr>
              <a:t> </a:t>
            </a:r>
          </a:p>
        </p:txBody>
      </p:sp>
    </p:spTree>
    <p:extLst>
      <p:ext uri="{BB962C8B-B14F-4D97-AF65-F5344CB8AC3E}">
        <p14:creationId xmlns:p14="http://schemas.microsoft.com/office/powerpoint/2010/main" val="1369172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580621-F10C-7740-AC60-D8CB59F8E46E}"/>
              </a:ext>
            </a:extLst>
          </p:cNvPr>
          <p:cNvSpPr txBox="1"/>
          <p:nvPr/>
        </p:nvSpPr>
        <p:spPr>
          <a:xfrm>
            <a:off x="999065" y="1571000"/>
            <a:ext cx="5943601" cy="646331"/>
          </a:xfrm>
          <a:prstGeom prst="rect">
            <a:avLst/>
          </a:prstGeom>
          <a:noFill/>
        </p:spPr>
        <p:txBody>
          <a:bodyPr wrap="square" rtlCol="0">
            <a:spAutoFit/>
          </a:bodyPr>
          <a:lstStyle/>
          <a:p>
            <a:r>
              <a:rPr lang="en-US" sz="2400" b="1" dirty="0">
                <a:latin typeface="Industry Bold" pitchFamily="2" charset="77"/>
              </a:rPr>
              <a:t>CAMPGROUND RULES &amp; REGULATIONS </a:t>
            </a:r>
            <a:r>
              <a:rPr lang="en-US" sz="1200" dirty="0">
                <a:latin typeface="Industry Book" pitchFamily="2" charset="77"/>
              </a:rPr>
              <a:t>(continued)</a:t>
            </a:r>
          </a:p>
        </p:txBody>
      </p:sp>
      <p:sp>
        <p:nvSpPr>
          <p:cNvPr id="4" name="TextBox 3">
            <a:extLst>
              <a:ext uri="{FF2B5EF4-FFF2-40B4-BE49-F238E27FC236}">
                <a16:creationId xmlns:a16="http://schemas.microsoft.com/office/drawing/2014/main" id="{C3C911ED-2701-9D45-849D-A77E7EC4385B}"/>
              </a:ext>
            </a:extLst>
          </p:cNvPr>
          <p:cNvSpPr txBox="1"/>
          <p:nvPr/>
        </p:nvSpPr>
        <p:spPr>
          <a:xfrm>
            <a:off x="999066" y="2289405"/>
            <a:ext cx="5943601" cy="1964640"/>
          </a:xfrm>
          <a:prstGeom prst="rect">
            <a:avLst/>
          </a:prstGeom>
          <a:noFill/>
        </p:spPr>
        <p:txBody>
          <a:bodyPr wrap="square" rtlCol="0">
            <a:spAutoFit/>
          </a:bodyPr>
          <a:lstStyle/>
          <a:p>
            <a:pPr marL="285750" lvl="0" indent="-285750">
              <a:spcBef>
                <a:spcPts val="200"/>
              </a:spcBef>
              <a:buClr>
                <a:schemeClr val="tx1"/>
              </a:buClr>
              <a:buFont typeface="Arial" panose="020B0604020202020204" pitchFamily="34" charset="0"/>
              <a:buChar char="•"/>
            </a:pPr>
            <a:r>
              <a:rPr lang="en-US" sz="1100" dirty="0">
                <a:latin typeface="Graphik Regular" panose="020B0503030202060203" pitchFamily="34" charset="77"/>
              </a:rPr>
              <a:t>No fireworks</a:t>
            </a:r>
          </a:p>
          <a:p>
            <a:pPr marL="285750" lvl="0" indent="-285750">
              <a:spcBef>
                <a:spcPts val="200"/>
              </a:spcBef>
              <a:buClr>
                <a:schemeClr val="tx1"/>
              </a:buClr>
              <a:buFont typeface="Arial" panose="020B0604020202020204" pitchFamily="34" charset="0"/>
              <a:buChar char="•"/>
            </a:pPr>
            <a:r>
              <a:rPr lang="en-US" sz="1100" dirty="0">
                <a:latin typeface="Graphik Regular" panose="020B0503030202060203" pitchFamily="34" charset="77"/>
              </a:rPr>
              <a:t>No weapons of any kind</a:t>
            </a:r>
          </a:p>
          <a:p>
            <a:pPr marL="285750" lvl="0" indent="-285750">
              <a:spcBef>
                <a:spcPts val="200"/>
              </a:spcBef>
              <a:buClr>
                <a:schemeClr val="tx1"/>
              </a:buClr>
              <a:buFont typeface="Arial" panose="020B0604020202020204" pitchFamily="34" charset="0"/>
              <a:buChar char="•"/>
            </a:pPr>
            <a:r>
              <a:rPr lang="en-US" sz="1100" dirty="0">
                <a:latin typeface="Graphik Regular" panose="020B0503030202060203" pitchFamily="34" charset="77"/>
              </a:rPr>
              <a:t>No commerce</a:t>
            </a:r>
          </a:p>
          <a:p>
            <a:pPr marL="285750" lvl="0" indent="-285750">
              <a:spcBef>
                <a:spcPts val="200"/>
              </a:spcBef>
              <a:buClr>
                <a:schemeClr val="tx1"/>
              </a:buClr>
              <a:buFont typeface="Arial" panose="020B0604020202020204" pitchFamily="34" charset="0"/>
              <a:buChar char="•"/>
            </a:pPr>
            <a:r>
              <a:rPr lang="en-US" sz="1100" dirty="0">
                <a:latin typeface="Graphik Regular" panose="020B0503030202060203" pitchFamily="34" charset="77"/>
              </a:rPr>
              <a:t>No Confederate flags or other offensive signs/flags may be displayed.</a:t>
            </a:r>
          </a:p>
          <a:p>
            <a:pPr marL="285750" lvl="0" indent="-285750">
              <a:spcBef>
                <a:spcPts val="200"/>
              </a:spcBef>
              <a:buClr>
                <a:schemeClr val="tx1"/>
              </a:buClr>
              <a:buFont typeface="Arial" panose="020B0604020202020204" pitchFamily="34" charset="0"/>
              <a:buChar char="•"/>
            </a:pPr>
            <a:r>
              <a:rPr lang="en-US" sz="1100" dirty="0">
                <a:latin typeface="Graphik Regular" panose="020B0503030202060203" pitchFamily="34" charset="77"/>
              </a:rPr>
              <a:t>All radio-controlled aerial devices including, but not limited to, sky lanterns, drones and any unmanned aerial devices are not allowed on Sonoma Raceway property.</a:t>
            </a:r>
          </a:p>
          <a:p>
            <a:pPr marL="285750" lvl="0" indent="-285750">
              <a:spcBef>
                <a:spcPts val="200"/>
              </a:spcBef>
              <a:buClr>
                <a:schemeClr val="tx1"/>
              </a:buClr>
              <a:buFont typeface="Arial" panose="020B0604020202020204" pitchFamily="34" charset="0"/>
              <a:buChar char="•"/>
            </a:pPr>
            <a:r>
              <a:rPr lang="en-US" sz="1100" dirty="0">
                <a:latin typeface="Graphik Regular" panose="020B0503030202060203" pitchFamily="34" charset="77"/>
              </a:rPr>
              <a:t>You cannot plug in electrical cords to raceway generators or light towers.</a:t>
            </a:r>
          </a:p>
          <a:p>
            <a:pPr marL="285750" lvl="0" indent="-285750">
              <a:spcBef>
                <a:spcPts val="200"/>
              </a:spcBef>
              <a:buClr>
                <a:schemeClr val="tx1"/>
              </a:buClr>
              <a:buFont typeface="Arial" panose="020B0604020202020204" pitchFamily="34" charset="0"/>
              <a:buChar char="•"/>
            </a:pPr>
            <a:r>
              <a:rPr lang="en-US" sz="1100" dirty="0">
                <a:latin typeface="Graphik Regular" panose="020B0503030202060203" pitchFamily="34" charset="77"/>
              </a:rPr>
              <a:t>All vehicles and RV sites are subject to search.</a:t>
            </a:r>
          </a:p>
          <a:p>
            <a:pPr marL="285750" lvl="0" indent="-285750">
              <a:spcBef>
                <a:spcPts val="200"/>
              </a:spcBef>
              <a:buClr>
                <a:schemeClr val="tx1"/>
              </a:buClr>
              <a:buFont typeface="Arial" panose="020B0604020202020204" pitchFamily="34" charset="0"/>
              <a:buChar char="•"/>
            </a:pPr>
            <a:r>
              <a:rPr lang="en-US" sz="1100" dirty="0">
                <a:latin typeface="Graphik Regular" panose="020B0503030202060203" pitchFamily="34" charset="77"/>
              </a:rPr>
              <a:t>At no time is it ok to ride a bicycle or walk on the race track. If anyone is caught on the race track they will be arrested and removed from the raceway property.</a:t>
            </a:r>
          </a:p>
        </p:txBody>
      </p:sp>
      <p:sp>
        <p:nvSpPr>
          <p:cNvPr id="5" name="TextBox 4">
            <a:extLst>
              <a:ext uri="{FF2B5EF4-FFF2-40B4-BE49-F238E27FC236}">
                <a16:creationId xmlns:a16="http://schemas.microsoft.com/office/drawing/2014/main" id="{3E9734CE-EF98-CD42-BE39-9E824110C6E9}"/>
              </a:ext>
            </a:extLst>
          </p:cNvPr>
          <p:cNvSpPr txBox="1"/>
          <p:nvPr/>
        </p:nvSpPr>
        <p:spPr>
          <a:xfrm>
            <a:off x="999066" y="4450483"/>
            <a:ext cx="5943600" cy="5068054"/>
          </a:xfrm>
          <a:prstGeom prst="rect">
            <a:avLst/>
          </a:prstGeom>
          <a:noFill/>
        </p:spPr>
        <p:txBody>
          <a:bodyPr wrap="square" rtlCol="0">
            <a:spAutoFit/>
          </a:bodyPr>
          <a:lstStyle/>
          <a:p>
            <a:r>
              <a:rPr lang="en-US" b="1" dirty="0">
                <a:latin typeface="Industry Bold" pitchFamily="2" charset="77"/>
              </a:rPr>
              <a:t>PROHIBITED ACTIVITIES</a:t>
            </a:r>
          </a:p>
          <a:p>
            <a:pPr>
              <a:spcBef>
                <a:spcPts val="600"/>
              </a:spcBef>
            </a:pPr>
            <a:r>
              <a:rPr lang="en-US" sz="1300" dirty="0">
                <a:latin typeface="Graphik Regular" panose="020B0503030202060203" pitchFamily="34" charset="77"/>
              </a:rPr>
              <a:t>The following activities are not allowed on Sonoma Raceway property:</a:t>
            </a:r>
          </a:p>
          <a:p>
            <a:pPr lvl="1">
              <a:spcBef>
                <a:spcPts val="600"/>
              </a:spcBef>
            </a:pPr>
            <a:endParaRPr lang="en-US" sz="500" dirty="0">
              <a:latin typeface="Graphik Regular" panose="020B0503030202060203" pitchFamily="34" charset="77"/>
            </a:endParaRPr>
          </a:p>
          <a:p>
            <a:pPr marL="740664" lvl="2" indent="-285750">
              <a:spcBef>
                <a:spcPts val="200"/>
              </a:spcBef>
              <a:buClr>
                <a:schemeClr val="tx1"/>
              </a:buClr>
              <a:buFont typeface="Arial" panose="020B0604020202020204" pitchFamily="34" charset="0"/>
              <a:buChar char="•"/>
            </a:pPr>
            <a:r>
              <a:rPr lang="en-US" sz="1100" dirty="0">
                <a:latin typeface="Graphik Regular" panose="020B0503030202060203" pitchFamily="34" charset="77"/>
              </a:rPr>
              <a:t>Solicitation for donations</a:t>
            </a:r>
          </a:p>
          <a:p>
            <a:pPr marL="740664" lvl="2" indent="-285750">
              <a:spcBef>
                <a:spcPts val="200"/>
              </a:spcBef>
              <a:buClr>
                <a:schemeClr val="tx1"/>
              </a:buClr>
              <a:buFont typeface="Arial" panose="020B0604020202020204" pitchFamily="34" charset="0"/>
              <a:buChar char="•"/>
            </a:pPr>
            <a:r>
              <a:rPr lang="en-US" sz="1100" dirty="0">
                <a:latin typeface="Graphik Regular" panose="020B0503030202060203" pitchFamily="34" charset="77"/>
              </a:rPr>
              <a:t>Unauthorized selling or buying of event tickets</a:t>
            </a:r>
          </a:p>
          <a:p>
            <a:pPr marL="740664" lvl="2" indent="-285750">
              <a:spcBef>
                <a:spcPts val="200"/>
              </a:spcBef>
              <a:buClr>
                <a:schemeClr val="tx1"/>
              </a:buClr>
              <a:buFont typeface="Arial" panose="020B0604020202020204" pitchFamily="34" charset="0"/>
              <a:buChar char="•"/>
            </a:pPr>
            <a:r>
              <a:rPr lang="en-US" sz="1100" dirty="0">
                <a:latin typeface="Graphik Regular" panose="020B0503030202060203" pitchFamily="34" charset="77"/>
              </a:rPr>
              <a:t>Unapproved selling of merchandise or services</a:t>
            </a:r>
          </a:p>
          <a:p>
            <a:pPr marL="740664" lvl="2" indent="-285750">
              <a:spcBef>
                <a:spcPts val="200"/>
              </a:spcBef>
              <a:buClr>
                <a:schemeClr val="tx1"/>
              </a:buClr>
              <a:buFont typeface="Arial" panose="020B0604020202020204" pitchFamily="34" charset="0"/>
              <a:buChar char="•"/>
            </a:pPr>
            <a:r>
              <a:rPr lang="en-US" sz="1100" dirty="0">
                <a:latin typeface="Graphik Regular" panose="020B0503030202060203" pitchFamily="34" charset="77"/>
              </a:rPr>
              <a:t>Unapproved distribution of any item</a:t>
            </a:r>
          </a:p>
          <a:p>
            <a:pPr marL="740664" lvl="2" indent="-285750">
              <a:spcBef>
                <a:spcPts val="200"/>
              </a:spcBef>
              <a:buClr>
                <a:schemeClr val="tx1"/>
              </a:buClr>
              <a:buFont typeface="Arial" panose="020B0604020202020204" pitchFamily="34" charset="0"/>
              <a:buChar char="•"/>
            </a:pPr>
            <a:r>
              <a:rPr lang="en-US" sz="1100" dirty="0">
                <a:latin typeface="Graphik Regular" panose="020B0503030202060203" pitchFamily="34" charset="77"/>
              </a:rPr>
              <a:t>Unapproved entertaining </a:t>
            </a:r>
            <a:r>
              <a:rPr lang="en-US" sz="1100" i="1" dirty="0">
                <a:latin typeface="Graphik Regular" panose="020B0503030202060203" pitchFamily="34" charset="77"/>
              </a:rPr>
              <a:t>(organized concerts and events not approved by </a:t>
            </a:r>
            <a:br>
              <a:rPr lang="en-US" sz="1100" i="1" dirty="0">
                <a:latin typeface="Graphik Regular" panose="020B0503030202060203" pitchFamily="34" charset="77"/>
              </a:rPr>
            </a:br>
            <a:r>
              <a:rPr lang="en-US" sz="1100" i="1" dirty="0">
                <a:latin typeface="Graphik Regular" panose="020B0503030202060203" pitchFamily="34" charset="77"/>
              </a:rPr>
              <a:t>the raceway are prohibited)</a:t>
            </a:r>
          </a:p>
          <a:p>
            <a:pPr lvl="0">
              <a:buClr>
                <a:srgbClr val="C00000"/>
              </a:buClr>
            </a:pPr>
            <a:endParaRPr lang="en-US" b="1" dirty="0">
              <a:latin typeface="Industry Bold" pitchFamily="2" charset="77"/>
            </a:endParaRPr>
          </a:p>
          <a:p>
            <a:r>
              <a:rPr lang="en-US" b="1" dirty="0">
                <a:latin typeface="Industry Bold" pitchFamily="2" charset="77"/>
              </a:rPr>
              <a:t>QUIET HOURS</a:t>
            </a:r>
          </a:p>
          <a:p>
            <a:pPr>
              <a:spcBef>
                <a:spcPts val="600"/>
              </a:spcBef>
            </a:pPr>
            <a:r>
              <a:rPr lang="en-US" sz="1400" dirty="0">
                <a:latin typeface="Graphik Regular" panose="020B0503030202060203" pitchFamily="34" charset="77"/>
              </a:rPr>
              <a:t>Quiet hours are from 11 PM to 8 AM Music and generators above a certain decibel </a:t>
            </a:r>
            <a:r>
              <a:rPr lang="en-US" sz="1400" i="1" dirty="0">
                <a:latin typeface="Graphik Regular" panose="020B0503030202060203" pitchFamily="34" charset="77"/>
              </a:rPr>
              <a:t>(see Generator information) </a:t>
            </a:r>
            <a:r>
              <a:rPr lang="en-US" sz="1400" dirty="0">
                <a:latin typeface="Graphik Regular" panose="020B0503030202060203" pitchFamily="34" charset="77"/>
              </a:rPr>
              <a:t>as well as other loud devices must be turned off during quiet hours. If Sonoma Raceway security is called to your space due to a disturbance, the RV owner will be given a written warning. Multiple warnings will result in forfeiture of RV passes and removal from the campground.</a:t>
            </a:r>
          </a:p>
          <a:p>
            <a:pPr algn="ctr">
              <a:spcBef>
                <a:spcPts val="3000"/>
              </a:spcBef>
            </a:pPr>
            <a:r>
              <a:rPr lang="en-US" sz="1600" b="1" dirty="0">
                <a:solidFill>
                  <a:schemeClr val="bg2">
                    <a:lumMod val="50000"/>
                  </a:schemeClr>
                </a:solidFill>
              </a:rPr>
              <a:t>Please be responsible during quiet hours</a:t>
            </a:r>
          </a:p>
          <a:p>
            <a:pPr algn="ctr"/>
            <a:r>
              <a:rPr lang="en-US" sz="1600" b="1" dirty="0">
                <a:solidFill>
                  <a:schemeClr val="bg2">
                    <a:lumMod val="50000"/>
                  </a:schemeClr>
                </a:solidFill>
              </a:rPr>
              <a:t>and be respectful to your neighbors.</a:t>
            </a:r>
            <a:endParaRPr lang="en-US" sz="1600" dirty="0">
              <a:solidFill>
                <a:schemeClr val="bg2">
                  <a:lumMod val="50000"/>
                </a:schemeClr>
              </a:solidFill>
            </a:endParaRPr>
          </a:p>
          <a:p>
            <a:pPr>
              <a:spcBef>
                <a:spcPts val="600"/>
              </a:spcBef>
            </a:pPr>
            <a:endParaRPr lang="en-US" sz="1600" dirty="0">
              <a:latin typeface="Graphik Regular" panose="020B0503030202060203" pitchFamily="34" charset="77"/>
            </a:endParaRPr>
          </a:p>
        </p:txBody>
      </p:sp>
    </p:spTree>
    <p:extLst>
      <p:ext uri="{BB962C8B-B14F-4D97-AF65-F5344CB8AC3E}">
        <p14:creationId xmlns:p14="http://schemas.microsoft.com/office/powerpoint/2010/main" val="4096506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CBFDAFF-7E96-204F-A1B8-C418616599E1}"/>
              </a:ext>
            </a:extLst>
          </p:cNvPr>
          <p:cNvSpPr txBox="1"/>
          <p:nvPr/>
        </p:nvSpPr>
        <p:spPr>
          <a:xfrm>
            <a:off x="999066" y="1967240"/>
            <a:ext cx="5943601" cy="7130157"/>
          </a:xfrm>
          <a:prstGeom prst="rect">
            <a:avLst/>
          </a:prstGeom>
          <a:noFill/>
        </p:spPr>
        <p:txBody>
          <a:bodyPr wrap="square" rtlCol="0">
            <a:spAutoFit/>
          </a:bodyPr>
          <a:lstStyle/>
          <a:p>
            <a:r>
              <a:rPr lang="en-US" sz="2400" b="1" dirty="0">
                <a:latin typeface="Industry Bold" pitchFamily="2" charset="77"/>
              </a:rPr>
              <a:t>CAMPGROUND RULES &amp; REGULATIONS </a:t>
            </a:r>
            <a:r>
              <a:rPr lang="en-US" sz="1200" dirty="0">
                <a:latin typeface="Industry Book" pitchFamily="2" charset="77"/>
              </a:rPr>
              <a:t>(continued)</a:t>
            </a:r>
          </a:p>
          <a:p>
            <a:endParaRPr lang="en-US" b="1" dirty="0">
              <a:latin typeface="Industry Bold" pitchFamily="2" charset="77"/>
            </a:endParaRPr>
          </a:p>
          <a:p>
            <a:r>
              <a:rPr lang="en-US" b="1" dirty="0">
                <a:latin typeface="Industry Bold" pitchFamily="2" charset="77"/>
              </a:rPr>
              <a:t>GENERATORS</a:t>
            </a:r>
          </a:p>
          <a:p>
            <a:pPr>
              <a:spcBef>
                <a:spcPts val="600"/>
              </a:spcBef>
            </a:pPr>
            <a:r>
              <a:rPr lang="en-US" sz="1400" dirty="0">
                <a:latin typeface="Graphik Regular" panose="020B0503030202060203" pitchFamily="34" charset="77"/>
              </a:rPr>
              <a:t>Running a generator in your campsite can create undesirable noise and produce harmful carbon monoxide fumes. To help prevent disruption in our camping areas, please note the following rules for generator use:</a:t>
            </a:r>
          </a:p>
          <a:p>
            <a:pPr marL="285750" lvl="0" indent="-285750">
              <a:spcBef>
                <a:spcPts val="1400"/>
              </a:spcBef>
              <a:buClr>
                <a:schemeClr val="tx1"/>
              </a:buClr>
              <a:buFont typeface="Arial" panose="020B0604020202020204" pitchFamily="34" charset="0"/>
              <a:buChar char="•"/>
            </a:pPr>
            <a:r>
              <a:rPr lang="en-US" sz="1200" dirty="0"/>
              <a:t>All generators must have the exhaust directed up and above the top of your trailer, truck, RV or tent/awning and clear of your neighbor’s campsite. Generator exhaust systems can be purchased at camping/RV stores or online. Do-it-yourself options are also available online.</a:t>
            </a:r>
          </a:p>
          <a:p>
            <a:pPr marL="285750" lvl="0" indent="-285750">
              <a:spcBef>
                <a:spcPts val="1400"/>
              </a:spcBef>
              <a:buClr>
                <a:schemeClr val="tx1"/>
              </a:buClr>
              <a:buFont typeface="Arial" panose="020B0604020202020204" pitchFamily="34" charset="0"/>
              <a:buChar char="•"/>
            </a:pPr>
            <a:r>
              <a:rPr lang="en-US" sz="1200" dirty="0"/>
              <a:t>Generators should be turned off from 11 PM to 8 AM (quiet hours). If a medical condition requires you to leave your generator running all night, your generator must operate at less than 70 decibels at all times. If you have a medical condition and your generator is louder than 70 decibels as determined by security staff, you will be asked to relocate to a different area in the campground.</a:t>
            </a:r>
          </a:p>
          <a:p>
            <a:pPr lvl="0">
              <a:buClr>
                <a:srgbClr val="C00000"/>
              </a:buClr>
            </a:pPr>
            <a:endParaRPr lang="en-US" b="1" dirty="0">
              <a:latin typeface="Industry Bold" pitchFamily="2" charset="77"/>
            </a:endParaRPr>
          </a:p>
          <a:p>
            <a:r>
              <a:rPr lang="en-US" b="1" dirty="0">
                <a:latin typeface="Industry Bold" pitchFamily="2" charset="77"/>
              </a:rPr>
              <a:t>PETS &amp; SERVICE ANIMALS</a:t>
            </a:r>
          </a:p>
          <a:p>
            <a:pPr>
              <a:spcBef>
                <a:spcPts val="600"/>
              </a:spcBef>
            </a:pPr>
            <a:r>
              <a:rPr lang="en-US" sz="1400" dirty="0">
                <a:latin typeface="Graphik Regular" panose="020B0503030202060203" pitchFamily="34" charset="77"/>
              </a:rPr>
              <a:t>Pets are allowed in camping areas only. Trained service animals are allowed in competitor pit and seating areas. Service animals must remain on a leash </a:t>
            </a:r>
            <a:r>
              <a:rPr lang="en-US" sz="1400" i="1" dirty="0">
                <a:latin typeface="Graphik Regular" panose="020B0503030202060203" pitchFamily="34" charset="77"/>
              </a:rPr>
              <a:t>(no more than 6’ in length) </a:t>
            </a:r>
            <a:r>
              <a:rPr lang="en-US" sz="1400" dirty="0">
                <a:latin typeface="Graphik Regular" panose="020B0503030202060203" pitchFamily="34" charset="77"/>
              </a:rPr>
              <a:t>or harness at all times. You must pick up after your pet.</a:t>
            </a:r>
          </a:p>
          <a:p>
            <a:pPr>
              <a:spcBef>
                <a:spcPts val="600"/>
              </a:spcBef>
            </a:pPr>
            <a:endParaRPr lang="en-US" sz="1400" dirty="0">
              <a:latin typeface="Graphik Regular" panose="020B0503030202060203" pitchFamily="34" charset="77"/>
            </a:endParaRPr>
          </a:p>
          <a:p>
            <a:r>
              <a:rPr lang="en-US" b="1" dirty="0">
                <a:latin typeface="Industry Bold" pitchFamily="2" charset="77"/>
              </a:rPr>
              <a:t>SPEED LIMITS</a:t>
            </a:r>
          </a:p>
          <a:p>
            <a:pPr>
              <a:spcBef>
                <a:spcPts val="600"/>
              </a:spcBef>
            </a:pPr>
            <a:r>
              <a:rPr lang="en-US" sz="1400" dirty="0">
                <a:latin typeface="Graphik Regular" panose="020B0503030202060203" pitchFamily="34" charset="77"/>
              </a:rPr>
              <a:t>The speed limit in RV areas is </a:t>
            </a:r>
            <a:r>
              <a:rPr lang="en-US" sz="1400" b="1" dirty="0">
                <a:latin typeface="Graphik Regular" panose="020B0503030202060203" pitchFamily="34" charset="77"/>
              </a:rPr>
              <a:t>5 mph</a:t>
            </a:r>
            <a:r>
              <a:rPr lang="en-US" sz="1400" dirty="0">
                <a:latin typeface="Graphik Regular" panose="020B0503030202060203" pitchFamily="34" charset="77"/>
              </a:rPr>
              <a:t>.</a:t>
            </a:r>
          </a:p>
          <a:p>
            <a:pPr>
              <a:spcBef>
                <a:spcPts val="600"/>
              </a:spcBef>
            </a:pPr>
            <a:endParaRPr lang="en-US" sz="1400" dirty="0">
              <a:latin typeface="Graphik Regular" panose="020B0503030202060203" pitchFamily="34" charset="77"/>
            </a:endParaRPr>
          </a:p>
          <a:p>
            <a:pPr>
              <a:spcBef>
                <a:spcPts val="600"/>
              </a:spcBef>
            </a:pPr>
            <a:endParaRPr lang="en-US" sz="1600" dirty="0">
              <a:latin typeface="Graphik Regular" panose="020B0503030202060203" pitchFamily="34" charset="77"/>
            </a:endParaRPr>
          </a:p>
        </p:txBody>
      </p:sp>
    </p:spTree>
    <p:extLst>
      <p:ext uri="{BB962C8B-B14F-4D97-AF65-F5344CB8AC3E}">
        <p14:creationId xmlns:p14="http://schemas.microsoft.com/office/powerpoint/2010/main" val="929041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CBFDAFF-7E96-204F-A1B8-C418616599E1}"/>
              </a:ext>
            </a:extLst>
          </p:cNvPr>
          <p:cNvSpPr txBox="1"/>
          <p:nvPr/>
        </p:nvSpPr>
        <p:spPr>
          <a:xfrm>
            <a:off x="999067" y="1967240"/>
            <a:ext cx="5943600" cy="7758534"/>
          </a:xfrm>
          <a:prstGeom prst="rect">
            <a:avLst/>
          </a:prstGeom>
          <a:noFill/>
        </p:spPr>
        <p:txBody>
          <a:bodyPr wrap="square" rtlCol="0">
            <a:spAutoFit/>
          </a:bodyPr>
          <a:lstStyle/>
          <a:p>
            <a:r>
              <a:rPr lang="en-US" sz="2400" b="1" dirty="0">
                <a:latin typeface="Industry Bold" pitchFamily="2" charset="77"/>
              </a:rPr>
              <a:t>GENERAL INFORMATION</a:t>
            </a:r>
          </a:p>
          <a:p>
            <a:pPr lvl="0">
              <a:buClr>
                <a:srgbClr val="C00000"/>
              </a:buClr>
            </a:pPr>
            <a:endParaRPr lang="en-US" b="1" dirty="0">
              <a:latin typeface="Industry Bold" pitchFamily="2" charset="77"/>
            </a:endParaRPr>
          </a:p>
          <a:p>
            <a:r>
              <a:rPr lang="en-US" b="1" dirty="0">
                <a:latin typeface="Industry Bold" pitchFamily="2" charset="77"/>
              </a:rPr>
              <a:t>ADA ASSISTANCE / SHUTTLE SERVICE</a:t>
            </a:r>
          </a:p>
          <a:p>
            <a:pPr>
              <a:spcBef>
                <a:spcPts val="600"/>
              </a:spcBef>
            </a:pPr>
            <a:r>
              <a:rPr lang="en-US" sz="1400" dirty="0">
                <a:latin typeface="Graphik Regular" panose="020B0503030202060203" pitchFamily="34" charset="77"/>
              </a:rPr>
              <a:t>Sonoma Raceway offers a free shuttle service to move guests around the property. Shuttle stops are conveniently located near all seating areas, parking lots and campgrounds. In addition to shuttles, the raceway offers a golf cart service for guests with mobility issues.</a:t>
            </a:r>
          </a:p>
          <a:p>
            <a:pPr lvl="1">
              <a:lnSpc>
                <a:spcPct val="150000"/>
              </a:lnSpc>
              <a:spcBef>
                <a:spcPts val="600"/>
              </a:spcBef>
            </a:pPr>
            <a:r>
              <a:rPr lang="en-US" sz="1400" dirty="0">
                <a:latin typeface="Graphik Medium" panose="020B0503030202060203" pitchFamily="34" charset="77"/>
              </a:rPr>
              <a:t>50 Acres Campground: </a:t>
            </a:r>
          </a:p>
          <a:p>
            <a:pPr marL="1200150" lvl="2" indent="-285750">
              <a:spcBef>
                <a:spcPts val="600"/>
              </a:spcBef>
              <a:buClr>
                <a:schemeClr val="tx1"/>
              </a:buClr>
              <a:buFont typeface="Arial" panose="020B0604020202020204" pitchFamily="34" charset="0"/>
              <a:buChar char="•"/>
            </a:pPr>
            <a:r>
              <a:rPr lang="en-US" sz="1250" dirty="0">
                <a:latin typeface="Graphik Regular" panose="020B0503030202060203" pitchFamily="34" charset="77"/>
              </a:rPr>
              <a:t>Golf carts will be in the 50 Acres Campground to pick up guests to take them to the bag check area at Gate 3. Once guests are through the bag check, golf carts will be available to help people cross Highway 121 and drop them at stops near the grandstand and terrace seats.</a:t>
            </a:r>
          </a:p>
          <a:p>
            <a:endParaRPr lang="en-US" sz="1400" b="1" dirty="0">
              <a:latin typeface="Industry Bold" pitchFamily="2" charset="77"/>
            </a:endParaRPr>
          </a:p>
          <a:p>
            <a:r>
              <a:rPr lang="en-US" b="1" dirty="0">
                <a:latin typeface="Industry Bold" pitchFamily="2" charset="77"/>
              </a:rPr>
              <a:t>IMPORTANT PHONE NUMBERS</a:t>
            </a:r>
          </a:p>
          <a:p>
            <a:pPr marL="742950" lvl="1" indent="-285750">
              <a:spcBef>
                <a:spcPts val="600"/>
              </a:spcBef>
              <a:buClr>
                <a:schemeClr val="tx1"/>
              </a:buClr>
              <a:buFont typeface="Arial" panose="020B0604020202020204" pitchFamily="34" charset="0"/>
              <a:buChar char="•"/>
            </a:pPr>
            <a:r>
              <a:rPr lang="en-US" sz="1400" dirty="0">
                <a:latin typeface="Graphik Medium" panose="020B0503030202060203" pitchFamily="34" charset="77"/>
              </a:rPr>
              <a:t>Medical Emergencies:</a:t>
            </a:r>
            <a:r>
              <a:rPr lang="en-US" sz="1400" dirty="0">
                <a:latin typeface="Graphik Regular" panose="020B0503030202060203" pitchFamily="34" charset="77"/>
              </a:rPr>
              <a:t> call 9-1-1</a:t>
            </a:r>
          </a:p>
          <a:p>
            <a:pPr marL="742950" lvl="1" indent="-285750">
              <a:buClr>
                <a:schemeClr val="tx1"/>
              </a:buClr>
              <a:buFont typeface="Arial" panose="020B0604020202020204" pitchFamily="34" charset="0"/>
              <a:buChar char="•"/>
            </a:pPr>
            <a:r>
              <a:rPr lang="en-US" sz="1400" dirty="0">
                <a:latin typeface="Graphik Medium" panose="020B0503030202060203" pitchFamily="34" charset="77"/>
              </a:rPr>
              <a:t>Security: (</a:t>
            </a:r>
            <a:r>
              <a:rPr lang="en-US" sz="1400" dirty="0">
                <a:latin typeface="Graphik Regular" panose="020B0503030202060203" pitchFamily="34" charset="77"/>
              </a:rPr>
              <a:t>707) 933-4455</a:t>
            </a:r>
          </a:p>
          <a:p>
            <a:pPr marL="742950" lvl="1" indent="-285750">
              <a:buClr>
                <a:schemeClr val="tx1"/>
              </a:buClr>
              <a:buFont typeface="Arial" panose="020B0604020202020204" pitchFamily="34" charset="0"/>
              <a:buChar char="•"/>
            </a:pPr>
            <a:r>
              <a:rPr lang="en-US" sz="1400" dirty="0">
                <a:latin typeface="Graphik Medium" panose="020B0503030202060203" pitchFamily="34" charset="77"/>
              </a:rPr>
              <a:t>General Information: </a:t>
            </a:r>
            <a:r>
              <a:rPr lang="en-US" sz="1400" dirty="0">
                <a:latin typeface="Graphik Regular" panose="020B0503030202060203" pitchFamily="34" charset="77"/>
              </a:rPr>
              <a:t>Please call (800) 870-RACE [7223]</a:t>
            </a:r>
          </a:p>
          <a:p>
            <a:pPr lvl="1">
              <a:buClr>
                <a:schemeClr val="tx1"/>
              </a:buClr>
            </a:pPr>
            <a:endParaRPr lang="en-US" sz="1300" dirty="0">
              <a:latin typeface="Graphik Regular" panose="020B0503030202060203" pitchFamily="34" charset="77"/>
            </a:endParaRPr>
          </a:p>
          <a:p>
            <a:pPr>
              <a:buClr>
                <a:srgbClr val="C00000"/>
              </a:buClr>
            </a:pPr>
            <a:r>
              <a:rPr lang="en-US" b="1" dirty="0">
                <a:latin typeface="Industry Bold" pitchFamily="2" charset="77"/>
              </a:rPr>
              <a:t>PEDESTRIAN SAFETY</a:t>
            </a:r>
          </a:p>
          <a:p>
            <a:pPr>
              <a:spcBef>
                <a:spcPts val="600"/>
              </a:spcBef>
              <a:buClr>
                <a:srgbClr val="C00000"/>
              </a:buClr>
            </a:pPr>
            <a:r>
              <a:rPr lang="en-US" sz="1400" dirty="0">
                <a:latin typeface="Graphik Regular" panose="020B0503030202060203" pitchFamily="34" charset="77"/>
              </a:rPr>
              <a:t>While walking, jogging or moving around the property, we ask that you use caution, particularly after hours, to prevent injury.</a:t>
            </a:r>
          </a:p>
          <a:p>
            <a:pPr>
              <a:spcBef>
                <a:spcPts val="600"/>
              </a:spcBef>
              <a:buClr>
                <a:srgbClr val="C00000"/>
              </a:buClr>
            </a:pPr>
            <a:endParaRPr lang="en-US" sz="500" dirty="0">
              <a:latin typeface="Graphik Regular" panose="020B0503030202060203" pitchFamily="34" charset="77"/>
            </a:endParaRPr>
          </a:p>
          <a:p>
            <a:pPr marL="742950" lvl="1" indent="-285750">
              <a:spcBef>
                <a:spcPts val="200"/>
              </a:spcBef>
              <a:buClr>
                <a:schemeClr val="tx1"/>
              </a:buClr>
              <a:buFont typeface="Arial" panose="020B0604020202020204" pitchFamily="34" charset="0"/>
              <a:buChar char="•"/>
            </a:pPr>
            <a:r>
              <a:rPr lang="en-US" sz="1250" dirty="0">
                <a:latin typeface="Graphik Regular" panose="020B0503030202060203" pitchFamily="34" charset="77"/>
              </a:rPr>
              <a:t>Remain alert for service traffic and shuttles.</a:t>
            </a:r>
          </a:p>
          <a:p>
            <a:pPr marL="742950" lvl="1" indent="-285750">
              <a:spcBef>
                <a:spcPts val="200"/>
              </a:spcBef>
              <a:buClr>
                <a:schemeClr val="tx1"/>
              </a:buClr>
              <a:buFont typeface="Arial" panose="020B0604020202020204" pitchFamily="34" charset="0"/>
              <a:buChar char="•"/>
            </a:pPr>
            <a:r>
              <a:rPr lang="en-US" sz="1250" dirty="0">
                <a:latin typeface="Graphik Regular" panose="020B0503030202060203" pitchFamily="34" charset="77"/>
              </a:rPr>
              <a:t>After dark, use a flashlight as portable light towers may not illuminate all areas.</a:t>
            </a:r>
          </a:p>
          <a:p>
            <a:pPr marL="742950" lvl="1" indent="-285750">
              <a:spcBef>
                <a:spcPts val="200"/>
              </a:spcBef>
              <a:buClr>
                <a:schemeClr val="tx1"/>
              </a:buClr>
              <a:buFont typeface="Arial" panose="020B0604020202020204" pitchFamily="34" charset="0"/>
              <a:buChar char="•"/>
            </a:pPr>
            <a:r>
              <a:rPr lang="en-US" sz="1250" dirty="0">
                <a:latin typeface="Graphik Regular" panose="020B0503030202060203" pitchFamily="34" charset="77"/>
              </a:rPr>
              <a:t>Do not cut through other guests’ spaces as this is inconsiderate and will take you off the designated roadway/walking areas.</a:t>
            </a:r>
          </a:p>
          <a:p>
            <a:pPr marL="742950" lvl="1" indent="-285750">
              <a:spcBef>
                <a:spcPts val="200"/>
              </a:spcBef>
              <a:buClr>
                <a:schemeClr val="tx1"/>
              </a:buClr>
              <a:buFont typeface="Arial" panose="020B0604020202020204" pitchFamily="34" charset="0"/>
              <a:buChar char="•"/>
            </a:pPr>
            <a:r>
              <a:rPr lang="en-US" sz="1250" dirty="0">
                <a:latin typeface="Graphik Regular" panose="020B0503030202060203" pitchFamily="34" charset="77"/>
              </a:rPr>
              <a:t>Obey all signs around the property.</a:t>
            </a:r>
          </a:p>
          <a:p>
            <a:pPr>
              <a:buClr>
                <a:srgbClr val="C00000"/>
              </a:buClr>
            </a:pPr>
            <a:endParaRPr lang="en-US" b="1" dirty="0">
              <a:latin typeface="Industry Bold" pitchFamily="2" charset="77"/>
            </a:endParaRPr>
          </a:p>
          <a:p>
            <a:pPr>
              <a:buClr>
                <a:srgbClr val="C00000"/>
              </a:buClr>
            </a:pPr>
            <a:endParaRPr lang="en-US" b="1" dirty="0">
              <a:latin typeface="Industry Bold" pitchFamily="2" charset="77"/>
            </a:endParaRPr>
          </a:p>
          <a:p>
            <a:pPr>
              <a:buClr>
                <a:srgbClr val="C00000"/>
              </a:buClr>
            </a:pPr>
            <a:endParaRPr lang="en-US" sz="1300" dirty="0">
              <a:latin typeface="Graphik Regular" panose="020B0503030202060203" pitchFamily="34" charset="77"/>
            </a:endParaRPr>
          </a:p>
        </p:txBody>
      </p:sp>
    </p:spTree>
    <p:extLst>
      <p:ext uri="{BB962C8B-B14F-4D97-AF65-F5344CB8AC3E}">
        <p14:creationId xmlns:p14="http://schemas.microsoft.com/office/powerpoint/2010/main" val="27955593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3809</TotalTime>
  <Words>2343</Words>
  <Application>Microsoft Macintosh PowerPoint</Application>
  <PresentationFormat>Custom</PresentationFormat>
  <Paragraphs>154</Paragraphs>
  <Slides>11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Arial</vt:lpstr>
      <vt:lpstr>Calibri</vt:lpstr>
      <vt:lpstr>Calibri Light</vt:lpstr>
      <vt:lpstr>Graphik Medium</vt:lpstr>
      <vt:lpstr>Graphik Regular</vt:lpstr>
      <vt:lpstr>Graphik Semibold</vt:lpstr>
      <vt:lpstr>Industry Bold</vt:lpstr>
      <vt:lpstr>Industry Book</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Microsoft Office User</dc:creator>
  <cp:keywords/>
  <dc:description/>
  <cp:lastModifiedBy>Jason Kauffman</cp:lastModifiedBy>
  <cp:revision>55</cp:revision>
  <dcterms:created xsi:type="dcterms:W3CDTF">2021-05-10T12:15:41Z</dcterms:created>
  <dcterms:modified xsi:type="dcterms:W3CDTF">2025-03-31T22:15:47Z</dcterms:modified>
  <cp:category/>
</cp:coreProperties>
</file>